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55"/>
  </p:notesMasterIdLst>
  <p:sldIdLst>
    <p:sldId id="326" r:id="rId4"/>
    <p:sldId id="258" r:id="rId5"/>
    <p:sldId id="263" r:id="rId6"/>
    <p:sldId id="271" r:id="rId7"/>
    <p:sldId id="272" r:id="rId8"/>
    <p:sldId id="264" r:id="rId9"/>
    <p:sldId id="297" r:id="rId10"/>
    <p:sldId id="298" r:id="rId11"/>
    <p:sldId id="299" r:id="rId12"/>
    <p:sldId id="273" r:id="rId13"/>
    <p:sldId id="277" r:id="rId14"/>
    <p:sldId id="300" r:id="rId15"/>
    <p:sldId id="278" r:id="rId16"/>
    <p:sldId id="301" r:id="rId17"/>
    <p:sldId id="302" r:id="rId18"/>
    <p:sldId id="303" r:id="rId19"/>
    <p:sldId id="279" r:id="rId20"/>
    <p:sldId id="304" r:id="rId21"/>
    <p:sldId id="282" r:id="rId22"/>
    <p:sldId id="257" r:id="rId23"/>
    <p:sldId id="284" r:id="rId24"/>
    <p:sldId id="283" r:id="rId25"/>
    <p:sldId id="285" r:id="rId26"/>
    <p:sldId id="305" r:id="rId27"/>
    <p:sldId id="286" r:id="rId28"/>
    <p:sldId id="306" r:id="rId29"/>
    <p:sldId id="288" r:id="rId30"/>
    <p:sldId id="311" r:id="rId31"/>
    <p:sldId id="312" r:id="rId32"/>
    <p:sldId id="313" r:id="rId33"/>
    <p:sldId id="307" r:id="rId34"/>
    <p:sldId id="314" r:id="rId35"/>
    <p:sldId id="315" r:id="rId36"/>
    <p:sldId id="289" r:id="rId37"/>
    <p:sldId id="265" r:id="rId38"/>
    <p:sldId id="291" r:id="rId39"/>
    <p:sldId id="290" r:id="rId40"/>
    <p:sldId id="316" r:id="rId41"/>
    <p:sldId id="317" r:id="rId42"/>
    <p:sldId id="325" r:id="rId43"/>
    <p:sldId id="318" r:id="rId44"/>
    <p:sldId id="319" r:id="rId45"/>
    <p:sldId id="320" r:id="rId46"/>
    <p:sldId id="321" r:id="rId47"/>
    <p:sldId id="322" r:id="rId48"/>
    <p:sldId id="323" r:id="rId49"/>
    <p:sldId id="327" r:id="rId50"/>
    <p:sldId id="328" r:id="rId51"/>
    <p:sldId id="329" r:id="rId52"/>
    <p:sldId id="293" r:id="rId53"/>
    <p:sldId id="330" r:id="rId54"/>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30" autoAdjust="0"/>
  </p:normalViewPr>
  <p:slideViewPr>
    <p:cSldViewPr>
      <p:cViewPr varScale="1">
        <p:scale>
          <a:sx n="59" d="100"/>
          <a:sy n="59" d="100"/>
        </p:scale>
        <p:origin x="-111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3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3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3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3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3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3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3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3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4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4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4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4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 qsCatId="simple" csTypeId="urn:microsoft.com/office/officeart/2005/8/colors/accent1_2#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86A06E6-34DB-4011-A81C-0F749CAE32B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0" qsCatId="simple" csTypeId="urn:microsoft.com/office/officeart/2005/8/colors/accent1_2#10" csCatId="accent1" phldr="1"/>
      <dgm:spPr/>
      <dgm:t>
        <a:bodyPr/>
        <a:lstStyle/>
        <a:p>
          <a:endParaRPr lang="zh-CN" altLang="en-US"/>
        </a:p>
      </dgm:t>
    </dgm:pt>
    <dgm:pt modelId="{E5B70BD0-EAD5-41AA-BE32-33C8C005CDA3}" type="pres">
      <dgm:prSet presAssocID="{32F4E872-24C2-40DA-BC2E-7E478A3A8184}" presName="Name0" presStyleCnt="0">
        <dgm:presLayoutVars>
          <dgm:dir/>
          <dgm:animLvl val="lvl"/>
          <dgm:resizeHandles val="exact"/>
        </dgm:presLayoutVars>
      </dgm:prSet>
      <dgm:spPr/>
      <dgm:t>
        <a:bodyPr/>
        <a:lstStyle/>
        <a:p>
          <a:endParaRPr lang="zh-CN" altLang="en-US"/>
        </a:p>
      </dgm:t>
    </dgm:pt>
  </dgm:ptLst>
  <dgm:cxnLst>
    <dgm:cxn modelId="{A440A2D6-352B-4F59-8834-E1F3B9E6B47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1" qsCatId="simple" csTypeId="urn:microsoft.com/office/officeart/2005/8/colors/accent1_2#1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1C11F57A-D599-43B4-BB85-C79E29438CE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2" qsCatId="simple" csTypeId="urn:microsoft.com/office/officeart/2005/8/colors/accent1_2#1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1286FD1-2D0D-4D93-A00A-0D5AC492764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3" qsCatId="simple" csTypeId="urn:microsoft.com/office/officeart/2005/8/colors/accent1_2#1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C44AAA7-AAB3-4A10-9F00-B7D11B1E946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4" qsCatId="simple" csTypeId="urn:microsoft.com/office/officeart/2005/8/colors/accent1_2#1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9D77C1D-996F-4170-A8A3-BCF2833A42A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5" qsCatId="simple" csTypeId="urn:microsoft.com/office/officeart/2005/8/colors/accent1_2#1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87DB56B-8C42-42C7-B6B6-3867D341CE7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6" qsCatId="simple" csTypeId="urn:microsoft.com/office/officeart/2005/8/colors/accent1_2#1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ACBCF43C-F135-47FB-ADB5-CAB1F45EC08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7" qsCatId="simple" csTypeId="urn:microsoft.com/office/officeart/2005/8/colors/accent1_2#1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9A23584-3D8F-44D6-B632-AA400F7E3B7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8" qsCatId="simple" csTypeId="urn:microsoft.com/office/officeart/2005/8/colors/accent1_2#1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5332B79-BFDC-446D-9029-2931F3188F9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9" qsCatId="simple" csTypeId="urn:microsoft.com/office/officeart/2005/8/colors/accent1_2#1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DFDE2AD-4651-42AB-A837-90F2E34BD86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 qsCatId="simple" csTypeId="urn:microsoft.com/office/officeart/2005/8/colors/accent1_2#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DD6547B-E10D-4312-AA71-DEEA3B99163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0" qsCatId="simple" csTypeId="urn:microsoft.com/office/officeart/2005/8/colors/accent1_2#2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0438E6FB-EA6C-4572-B349-C4669BAD3E3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1" qsCatId="simple" csTypeId="urn:microsoft.com/office/officeart/2005/8/colors/accent1_2#2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CD78990-C85A-4A62-81A6-577F201C2C0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2" qsCatId="simple" csTypeId="urn:microsoft.com/office/officeart/2005/8/colors/accent1_2#2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88D49E5-F0C2-4D36-95D0-80F5B364957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3" qsCatId="simple" csTypeId="urn:microsoft.com/office/officeart/2005/8/colors/accent1_2#2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77FBB89-6CF4-4F66-A2A2-EC1224DB5A7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4" qsCatId="simple" csTypeId="urn:microsoft.com/office/officeart/2005/8/colors/accent1_2#2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70E3855-E3EB-430E-BFDF-AAB9884B53F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5" qsCatId="simple" csTypeId="urn:microsoft.com/office/officeart/2005/8/colors/accent1_2#2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002B449-1229-4D2B-B99C-5701F00FED5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6" qsCatId="simple" csTypeId="urn:microsoft.com/office/officeart/2005/8/colors/accent1_2#2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84D17501-08A2-45C0-8281-56BBF08A3B4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7" qsCatId="simple" csTypeId="urn:microsoft.com/office/officeart/2005/8/colors/accent1_2#2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9699F0B-02C8-4AD2-9141-7123CD4C8D73}"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8" qsCatId="simple" csTypeId="urn:microsoft.com/office/officeart/2005/8/colors/accent1_2#2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CDED01E-C608-4CF4-93DA-67E3487CBDE5}"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9" qsCatId="simple" csTypeId="urn:microsoft.com/office/officeart/2005/8/colors/accent1_2#29" csCatId="accent1" phldr="1"/>
      <dgm:spPr/>
      <dgm:t>
        <a:bodyPr/>
        <a:lstStyle/>
        <a:p>
          <a:endParaRPr lang="zh-CN" altLang="en-US"/>
        </a:p>
      </dgm:t>
    </dgm:pt>
    <dgm:pt modelId="{E5B70BD0-EAD5-41AA-BE32-33C8C005CDA3}" type="pres">
      <dgm:prSet presAssocID="{32F4E872-24C2-40DA-BC2E-7E478A3A8184}" presName="Name0" presStyleCnt="0">
        <dgm:presLayoutVars>
          <dgm:dir/>
          <dgm:animLvl val="lvl"/>
          <dgm:resizeHandles val="exact"/>
        </dgm:presLayoutVars>
      </dgm:prSet>
      <dgm:spPr/>
      <dgm:t>
        <a:bodyPr/>
        <a:lstStyle/>
        <a:p>
          <a:endParaRPr lang="zh-CN" altLang="en-US"/>
        </a:p>
      </dgm:t>
    </dgm:pt>
  </dgm:ptLst>
  <dgm:cxnLst>
    <dgm:cxn modelId="{B1B0FA5C-8109-48D5-96A8-C0438BDCAD05}"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 qsCatId="simple" csTypeId="urn:microsoft.com/office/officeart/2005/8/colors/accent1_2#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87D663F-9BB2-44F6-BAA9-8B2366B828B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0" qsCatId="simple" csTypeId="urn:microsoft.com/office/officeart/2005/8/colors/accent1_2#3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B75F0F0B-BF9C-474C-A775-816AD791BA0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1" qsCatId="simple" csTypeId="urn:microsoft.com/office/officeart/2005/8/colors/accent1_2#3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D853AC8-47F5-41F2-8F10-884C2527144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2" qsCatId="simple" csTypeId="urn:microsoft.com/office/officeart/2005/8/colors/accent1_2#3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C8FCAED-223C-41DC-9FA9-C176F484E03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3" qsCatId="simple" csTypeId="urn:microsoft.com/office/officeart/2005/8/colors/accent1_2#3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3940739-1DBC-4AAC-83D5-4EE4BE3126D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4" qsCatId="simple" csTypeId="urn:microsoft.com/office/officeart/2005/8/colors/accent1_2#3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C15C371-A63C-4EEC-8C51-A36BD22C3D93}"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5" qsCatId="simple" csTypeId="urn:microsoft.com/office/officeart/2005/8/colors/accent1_2#3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BEBFE1C-7A6A-43B5-B91D-09FE421FBC6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6" qsCatId="simple" csTypeId="urn:microsoft.com/office/officeart/2005/8/colors/accent1_2#3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E003BBC-2A4A-4C5A-8242-FB503ACDCB8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7" qsCatId="simple" csTypeId="urn:microsoft.com/office/officeart/2005/8/colors/accent1_2#3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AA00E0A-715A-4C4C-8FA5-241F10DEEBA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8" qsCatId="simple" csTypeId="urn:microsoft.com/office/officeart/2005/8/colors/accent1_2#3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889ACDBE-E187-4543-959A-F1D123B0977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9" qsCatId="simple" csTypeId="urn:microsoft.com/office/officeart/2005/8/colors/accent1_2#3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2A4603D-A832-4E1B-9790-0114A9E875C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 qsCatId="simple" csTypeId="urn:microsoft.com/office/officeart/2005/8/colors/accent1_2#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9787868-06DA-45F0-AEEC-3D9734491FB3}"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0" qsCatId="simple" csTypeId="urn:microsoft.com/office/officeart/2005/8/colors/accent1_2#4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EBF074F-053E-4400-8390-90A9E6A39B0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1" qsCatId="simple" csTypeId="urn:microsoft.com/office/officeart/2005/8/colors/accent1_2#4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CF9EE58A-5A23-446E-96C1-EE1D1317012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2" qsCatId="simple" csTypeId="urn:microsoft.com/office/officeart/2005/8/colors/accent1_2#4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AAC9549-CB34-4058-B97A-4B720380844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3" qsCatId="simple" csTypeId="urn:microsoft.com/office/officeart/2005/8/colors/accent1_2#4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05EC4EA-9ECD-4DB2-9575-56AA70EDD24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4" qsCatId="simple" csTypeId="urn:microsoft.com/office/officeart/2005/8/colors/accent1_2#4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C95C447-FE4E-4275-9716-9CBF3FBA6F55}"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 qsCatId="simple" csTypeId="urn:microsoft.com/office/officeart/2005/8/colors/accent1_2#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C30C924-E957-4EA5-BA05-701DA30A682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 qsCatId="simple" csTypeId="urn:microsoft.com/office/officeart/2005/8/colors/accent1_2#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104ECA2-2961-4D19-B6B7-0CD6E1389B2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7" qsCatId="simple" csTypeId="urn:microsoft.com/office/officeart/2005/8/colors/accent1_2#7" csCatId="accent1" phldr="1"/>
      <dgm:spPr/>
      <dgm:t>
        <a:bodyPr/>
        <a:lstStyle/>
        <a:p>
          <a:endParaRPr lang="zh-CN" altLang="en-US"/>
        </a:p>
      </dgm:t>
    </dgm:pt>
    <dgm:pt modelId="{E5B70BD0-EAD5-41AA-BE32-33C8C005CDA3}" type="pres">
      <dgm:prSet presAssocID="{32F4E872-24C2-40DA-BC2E-7E478A3A8184}" presName="Name0" presStyleCnt="0">
        <dgm:presLayoutVars>
          <dgm:dir/>
          <dgm:animLvl val="lvl"/>
          <dgm:resizeHandles val="exact"/>
        </dgm:presLayoutVars>
      </dgm:prSet>
      <dgm:spPr/>
      <dgm:t>
        <a:bodyPr/>
        <a:lstStyle/>
        <a:p>
          <a:endParaRPr lang="zh-CN" altLang="en-US"/>
        </a:p>
      </dgm:t>
    </dgm:pt>
  </dgm:ptLst>
  <dgm:cxnLst>
    <dgm:cxn modelId="{8F91D3CF-750D-438A-9707-BE03275925A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8" qsCatId="simple" csTypeId="urn:microsoft.com/office/officeart/2005/8/colors/accent1_2#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81D94B34-58AD-438B-9120-0007FC6CB2F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9" qsCatId="simple" csTypeId="urn:microsoft.com/office/officeart/2005/8/colors/accent1_2#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7BB941BE-046F-4A60-8F10-43598FC09D0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1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1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1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1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1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1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1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1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1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1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2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2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2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2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2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2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2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2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2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3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3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3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3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4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4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4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4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4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F84895-2008-460C-B2A2-59510A39559F}" type="datetimeFigureOut">
              <a:rPr lang="zh-CN" altLang="en-US" smtClean="0"/>
              <a:t>2019/3/7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36AD18-46D4-4AC4-8715-D6BBCCF9471A}" type="slidenum">
              <a:rPr lang="zh-CN" altLang="en-US" smtClean="0"/>
              <a:t>‹#›</a:t>
            </a:fld>
            <a:endParaRPr lang="zh-CN" altLang="en-US"/>
          </a:p>
        </p:txBody>
      </p:sp>
    </p:spTree>
    <p:extLst>
      <p:ext uri="{BB962C8B-B14F-4D97-AF65-F5344CB8AC3E}">
        <p14:creationId xmlns:p14="http://schemas.microsoft.com/office/powerpoint/2010/main" val="157281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ln>
        </p:spPr>
      </p:sp>
      <p:sp>
        <p:nvSpPr>
          <p:cNvPr id="20482" name="备注占位符 2"/>
          <p:cNvSpPr>
            <a:spLocks noGrp="1"/>
          </p:cNvSpPr>
          <p:nvPr>
            <p:ph type="body" idx="1"/>
          </p:nvPr>
        </p:nvSpPr>
        <p:spPr bwMode="auto">
          <a:noFill/>
        </p:spPr>
        <p:txBody>
          <a:bodyPr/>
          <a:lstStyle/>
          <a:p>
            <a:endParaRPr kumimoji="0" lang="zh-CN" altLang="en-US" smtClean="0">
              <a:ea typeface="宋体" panose="02010600030101010101" pitchFamily="2" charset="-122"/>
            </a:endParaRPr>
          </a:p>
        </p:txBody>
      </p:sp>
      <p:sp>
        <p:nvSpPr>
          <p:cNvPr id="20483" name="灯片编号占位符 3"/>
          <p:cNvSpPr>
            <a:spLocks noGrp="1"/>
          </p:cNvSpPr>
          <p:nvPr>
            <p:ph type="sldNum" sz="quarter" idx="5"/>
          </p:nvPr>
        </p:nvSpPr>
        <p:spPr bwMode="auto">
          <a:noFill/>
          <a:ln>
            <a:miter lim="800000"/>
          </a:ln>
        </p:spPr>
        <p:txBody>
          <a:bodyPr/>
          <a:lstStyle/>
          <a:p>
            <a:fld id="{CD831CFF-44A3-4793-ABBF-285A40645B75}" type="slidenum">
              <a:rPr lang="zh-CN" altLang="en-US"/>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36AD18-46D4-4AC4-8715-D6BBCCF9471A}"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401320" y="176530"/>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p>
        </p:txBody>
      </p:sp>
      <p:sp>
        <p:nvSpPr>
          <p:cNvPr id="8" name="矩形 7"/>
          <p:cNvSpPr/>
          <p:nvPr userDrawn="1"/>
        </p:nvSpPr>
        <p:spPr>
          <a:xfrm>
            <a:off x="594480" y="357960"/>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429261" y="1072341"/>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p>
        </p:txBody>
      </p:sp>
      <p:sp>
        <p:nvSpPr>
          <p:cNvPr id="10" name="矩形 9"/>
          <p:cNvSpPr/>
          <p:nvPr userDrawn="1"/>
        </p:nvSpPr>
        <p:spPr>
          <a:xfrm>
            <a:off x="11787505"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11787505" y="5322118"/>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98" y="6215876"/>
            <a:ext cx="3099763" cy="5094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1710351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2079577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737548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3312130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420623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5881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2813204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175584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18393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2830876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04A5FB2-7B95-439D-8D80-175EA6EBB47E}"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0226EF92-7AFB-4710-9C61-D3B352ADBBC9}" type="slidenum">
              <a:rPr lang="zh-CN" altLang="en-US" smtClean="0"/>
              <a:t>‹#›</a:t>
            </a:fld>
            <a:endParaRPr lang="zh-CN" altLang="en-US"/>
          </a:p>
        </p:txBody>
      </p:sp>
    </p:spTree>
    <p:extLst>
      <p:ext uri="{BB962C8B-B14F-4D97-AF65-F5344CB8AC3E}">
        <p14:creationId xmlns:p14="http://schemas.microsoft.com/office/powerpoint/2010/main" val="98396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607618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4705136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3953421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2371353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2225084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1852250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2491911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386472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2490894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1238161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E22D36CE-6506-48AD-BCDB-39FA3BB700F5}" type="datetimeFigureOut">
              <a:rPr lang="zh-CN" altLang="en-US" smtClean="0"/>
              <a:t>2019/3/7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C0DC901-6A2A-4543-8BFF-449CD19B5147}" type="slidenum">
              <a:rPr lang="zh-CN" altLang="en-US" smtClean="0"/>
              <a:t>‹#›</a:t>
            </a:fld>
            <a:endParaRPr lang="zh-CN" altLang="en-US"/>
          </a:p>
        </p:txBody>
      </p:sp>
    </p:spTree>
    <p:extLst>
      <p:ext uri="{BB962C8B-B14F-4D97-AF65-F5344CB8AC3E}">
        <p14:creationId xmlns:p14="http://schemas.microsoft.com/office/powerpoint/2010/main" val="3979339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D01A209-7CBE-44DD-8E87-9670E630ADF5}" type="datetimeFigureOut">
              <a:rPr lang="zh-CN" altLang="en-US" smtClean="0"/>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4582B4-61B3-4205-99D4-A7A4732C002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1A209-7CBE-44DD-8E87-9670E630ADF5}" type="datetimeFigureOut">
              <a:rPr lang="zh-CN" altLang="en-US" smtClean="0"/>
              <a:t>2019/3/7</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582B4-61B3-4205-99D4-A7A4732C002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270"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Box 2"/>
          <p:cNvSpPr txBox="1"/>
          <p:nvPr userDrawn="1"/>
        </p:nvSpPr>
        <p:spPr>
          <a:xfrm>
            <a:off x="5572722" y="1786384"/>
            <a:ext cx="6715172" cy="923330"/>
          </a:xfrm>
          <a:prstGeom prst="rect">
            <a:avLst/>
          </a:prstGeom>
          <a:noFill/>
        </p:spPr>
        <p:txBody>
          <a:bodyPr wrap="square" rtlCol="0">
            <a:spAutoFit/>
          </a:bodyPr>
          <a:lstStyle/>
          <a:p>
            <a:r>
              <a:rPr lang="zh-CN" altLang="en-US" sz="5400" b="1" dirty="0" smtClean="0">
                <a:latin typeface="微软雅黑" panose="020B0503020204020204" pitchFamily="34" charset="-122"/>
                <a:ea typeface="微软雅黑" panose="020B0503020204020204" pitchFamily="34" charset="-122"/>
              </a:rPr>
              <a:t>信息检索与利用</a:t>
            </a:r>
            <a:endParaRPr lang="en-US" altLang="zh-CN" sz="5400" b="1" dirty="0" smtClean="0">
              <a:latin typeface="微软雅黑" panose="020B0503020204020204" pitchFamily="34" charset="-122"/>
              <a:ea typeface="微软雅黑" panose="020B0503020204020204" pitchFamily="34" charset="-122"/>
            </a:endParaRPr>
          </a:p>
        </p:txBody>
      </p:sp>
      <p:sp>
        <p:nvSpPr>
          <p:cNvPr id="9" name="副标题 2"/>
          <p:cNvSpPr txBox="1"/>
          <p:nvPr userDrawn="1"/>
        </p:nvSpPr>
        <p:spPr>
          <a:xfrm>
            <a:off x="5962413" y="4560282"/>
            <a:ext cx="4309257" cy="757140"/>
          </a:xfrm>
          <a:prstGeom prst="rect">
            <a:avLst/>
          </a:prstGeom>
        </p:spPr>
        <p:txBody>
          <a:bodyPr/>
          <a:lstStyle>
            <a:lvl1pPr marL="0" indent="0" algn="ctr">
              <a:buNone/>
              <a:defRPr>
                <a:solidFill>
                  <a:schemeClr val="tx1">
                    <a:tint val="75000"/>
                  </a:schemeClr>
                </a:solidFill>
              </a:defRPr>
            </a:lvl1pPr>
            <a:lvl2pPr marL="544195" indent="0" algn="ctr">
              <a:buNone/>
              <a:defRPr>
                <a:solidFill>
                  <a:schemeClr val="tx1">
                    <a:tint val="75000"/>
                  </a:schemeClr>
                </a:solidFill>
              </a:defRPr>
            </a:lvl2pPr>
            <a:lvl3pPr marL="1088390" indent="0" algn="ctr">
              <a:buNone/>
              <a:defRPr>
                <a:solidFill>
                  <a:schemeClr val="tx1">
                    <a:tint val="75000"/>
                  </a:schemeClr>
                </a:solidFill>
              </a:defRPr>
            </a:lvl3pPr>
            <a:lvl4pPr marL="1632585" indent="0" algn="ctr">
              <a:buNone/>
              <a:defRPr>
                <a:solidFill>
                  <a:schemeClr val="tx1">
                    <a:tint val="75000"/>
                  </a:schemeClr>
                </a:solidFill>
              </a:defRPr>
            </a:lvl4pPr>
            <a:lvl5pPr marL="2176780" indent="0" algn="ctr">
              <a:buNone/>
              <a:defRPr>
                <a:solidFill>
                  <a:schemeClr val="tx1">
                    <a:tint val="75000"/>
                  </a:schemeClr>
                </a:solidFill>
              </a:defRPr>
            </a:lvl5pPr>
            <a:lvl6pPr marL="2720975" indent="0" algn="ctr">
              <a:buNone/>
              <a:defRPr>
                <a:solidFill>
                  <a:schemeClr val="tx1">
                    <a:tint val="75000"/>
                  </a:schemeClr>
                </a:solidFill>
              </a:defRPr>
            </a:lvl6pPr>
            <a:lvl7pPr marL="3265805" indent="0" algn="ctr">
              <a:buNone/>
              <a:defRPr>
                <a:solidFill>
                  <a:schemeClr val="tx1">
                    <a:tint val="75000"/>
                  </a:schemeClr>
                </a:solidFill>
              </a:defRPr>
            </a:lvl7pPr>
            <a:lvl8pPr marL="3810000" indent="0" algn="ctr">
              <a:buNone/>
              <a:defRPr>
                <a:solidFill>
                  <a:schemeClr val="tx1">
                    <a:tint val="75000"/>
                  </a:schemeClr>
                </a:solidFill>
              </a:defRPr>
            </a:lvl8pPr>
            <a:lvl9pPr marL="4354195" indent="0" algn="ctr">
              <a:buNone/>
              <a:defRPr>
                <a:solidFill>
                  <a:schemeClr val="tx1">
                    <a:tint val="75000"/>
                  </a:schemeClr>
                </a:solidFill>
              </a:defRPr>
            </a:lvl9pPr>
          </a:lstStyle>
          <a:p>
            <a:pPr marL="0" marR="0" lvl="0" indent="0" algn="ctr" defTabSz="108839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800" b="1" dirty="0" smtClean="0">
                <a:solidFill>
                  <a:schemeClr val="bg1"/>
                </a:solidFill>
                <a:latin typeface="微软雅黑" panose="020B0503020204020204" pitchFamily="34" charset="-122"/>
                <a:ea typeface="微软雅黑" panose="020B0503020204020204" pitchFamily="34" charset="-122"/>
              </a:rPr>
              <a:t>任课教师：何晓庆</a:t>
            </a:r>
          </a:p>
        </p:txBody>
      </p:sp>
      <p:pic>
        <p:nvPicPr>
          <p:cNvPr id="10" name="图片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9564" y="284684"/>
            <a:ext cx="3528391" cy="579874"/>
          </a:xfrm>
          <a:prstGeom prst="rect">
            <a:avLst/>
          </a:prstGeom>
        </p:spPr>
      </p:pic>
      <p:pic>
        <p:nvPicPr>
          <p:cNvPr id="11" name="Picture 4" descr="C:\Users\SCU-lnqn\Desktop\图片1.png"/>
          <p:cNvPicPr>
            <a:picLocks noChangeAspect="1" noChangeArrowheads="1"/>
          </p:cNvPicPr>
          <p:nvPr userDrawn="1"/>
        </p:nvPicPr>
        <p:blipFill>
          <a:blip r:embed="rId14"/>
          <a:srcRect t="51026" r="43588"/>
          <a:stretch>
            <a:fillRect/>
          </a:stretch>
        </p:blipFill>
        <p:spPr bwMode="auto">
          <a:xfrm>
            <a:off x="308728" y="1643844"/>
            <a:ext cx="5449179" cy="4000528"/>
          </a:xfrm>
          <a:prstGeom prst="rect">
            <a:avLst/>
          </a:prstGeom>
          <a:noFill/>
        </p:spPr>
      </p:pic>
      <p:sp>
        <p:nvSpPr>
          <p:cNvPr id="12" name="矩形 11"/>
          <p:cNvSpPr/>
          <p:nvPr userDrawn="1"/>
        </p:nvSpPr>
        <p:spPr>
          <a:xfrm>
            <a:off x="401320" y="176530"/>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p>
        </p:txBody>
      </p:sp>
      <p:sp>
        <p:nvSpPr>
          <p:cNvPr id="13" name="矩形 12"/>
          <p:cNvSpPr/>
          <p:nvPr userDrawn="1"/>
        </p:nvSpPr>
        <p:spPr>
          <a:xfrm>
            <a:off x="594480" y="357960"/>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429261" y="1072341"/>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p>
        </p:txBody>
      </p:sp>
      <p:sp>
        <p:nvSpPr>
          <p:cNvPr id="15" name="矩形 14"/>
          <p:cNvSpPr/>
          <p:nvPr userDrawn="1"/>
        </p:nvSpPr>
        <p:spPr>
          <a:xfrm>
            <a:off x="11787505"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11787505" y="5322118"/>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24098" y="6215876"/>
            <a:ext cx="3099763" cy="509431"/>
          </a:xfrm>
          <a:prstGeom prst="rect">
            <a:avLst/>
          </a:prstGeom>
        </p:spPr>
      </p:pic>
    </p:spTree>
    <p:extLst>
      <p:ext uri="{BB962C8B-B14F-4D97-AF65-F5344CB8AC3E}">
        <p14:creationId xmlns:p14="http://schemas.microsoft.com/office/powerpoint/2010/main" val="933741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SCU-lnqn\Desktop\四川大学图书馆LOGO.png"/>
          <p:cNvPicPr>
            <a:picLocks noChangeAspect="1" noChangeArrowheads="1"/>
          </p:cNvPicPr>
          <p:nvPr userDrawn="1"/>
        </p:nvPicPr>
        <p:blipFill>
          <a:blip r:embed="rId15">
            <a:lum bright="70000" contrast="-40000"/>
          </a:blip>
          <a:srcRect r="83306"/>
          <a:stretch>
            <a:fillRect/>
          </a:stretch>
        </p:blipFill>
        <p:spPr bwMode="auto">
          <a:xfrm>
            <a:off x="2853740" y="286522"/>
            <a:ext cx="6241862" cy="6143668"/>
          </a:xfrm>
          <a:prstGeom prst="rect">
            <a:avLst/>
          </a:prstGeom>
          <a:noFill/>
        </p:spPr>
      </p:pic>
      <p:sp>
        <p:nvSpPr>
          <p:cNvPr id="8" name="矩形 7"/>
          <p:cNvSpPr/>
          <p:nvPr userDrawn="1"/>
        </p:nvSpPr>
        <p:spPr>
          <a:xfrm>
            <a:off x="1270"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PA_文本框 3"/>
          <p:cNvSpPr txBox="1"/>
          <p:nvPr userDrawn="1">
            <p:custDataLst>
              <p:tags r:id="rId13"/>
            </p:custDataLst>
          </p:nvPr>
        </p:nvSpPr>
        <p:spPr>
          <a:xfrm>
            <a:off x="0" y="3414263"/>
            <a:ext cx="12190413" cy="1015663"/>
          </a:xfrm>
          <a:prstGeom prst="rect">
            <a:avLst/>
          </a:prstGeom>
          <a:noFill/>
          <a:effectLst/>
        </p:spPr>
        <p:txBody>
          <a:bodyPr wrap="squar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谢    谢</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0" name="PA_文本框 45"/>
          <p:cNvSpPr txBox="1"/>
          <p:nvPr userDrawn="1">
            <p:custDataLst>
              <p:tags r:id="rId14"/>
            </p:custDataLst>
          </p:nvPr>
        </p:nvSpPr>
        <p:spPr>
          <a:xfrm>
            <a:off x="1" y="4569412"/>
            <a:ext cx="12190412" cy="646331"/>
          </a:xfrm>
          <a:prstGeom prst="rect">
            <a:avLst/>
          </a:prstGeom>
          <a:noFill/>
        </p:spPr>
        <p:txBody>
          <a:bodyPr wrap="square" rtlCol="0">
            <a:spAutoFit/>
          </a:bodyPr>
          <a:lstStyle/>
          <a:p>
            <a:pPr algn="ctr"/>
            <a:r>
              <a:rPr lang="en-US" altLang="zh-CN" sz="3600" b="1" dirty="0" smtClean="0">
                <a:solidFill>
                  <a:schemeClr val="bg1"/>
                </a:solidFill>
                <a:latin typeface="Comic Sans MS" panose="030F0702030302020204" pitchFamily="66" charset="0"/>
                <a:ea typeface="方正细圆简体" panose="03000509000000000000" pitchFamily="2" charset="-122"/>
              </a:rPr>
              <a:t>Thank You</a:t>
            </a:r>
            <a:endParaRPr lang="en-US" altLang="zh-CN" sz="3600" b="1" dirty="0">
              <a:solidFill>
                <a:schemeClr val="bg1"/>
              </a:solidFill>
              <a:latin typeface="Comic Sans MS" panose="030F0702030302020204" pitchFamily="66" charset="0"/>
              <a:ea typeface="方正细圆简体" panose="03000509000000000000" pitchFamily="2" charset="-122"/>
              <a:cs typeface="+mn-ea"/>
              <a:sym typeface="Arial" panose="020B0604020202020204" pitchFamily="34" charset="0"/>
            </a:endParaRPr>
          </a:p>
        </p:txBody>
      </p:sp>
    </p:spTree>
    <p:extLst>
      <p:ext uri="{BB962C8B-B14F-4D97-AF65-F5344CB8AC3E}">
        <p14:creationId xmlns:p14="http://schemas.microsoft.com/office/powerpoint/2010/main" val="1944935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47"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jpeg"/><Relationship Id="rId7" Type="http://schemas.openxmlformats.org/officeDocument/2006/relationships/diagramColors" Target="../diagrams/colors7.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3.jpeg"/><Relationship Id="rId7" Type="http://schemas.openxmlformats.org/officeDocument/2006/relationships/diagramColors" Target="../diagrams/colors8.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3.jpeg"/><Relationship Id="rId7" Type="http://schemas.openxmlformats.org/officeDocument/2006/relationships/diagramColors" Target="../diagrams/colors9.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3.jpeg"/><Relationship Id="rId7" Type="http://schemas.openxmlformats.org/officeDocument/2006/relationships/diagramColors" Target="../diagrams/colors10.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3.jpeg"/><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3.jpeg"/><Relationship Id="rId7" Type="http://schemas.openxmlformats.org/officeDocument/2006/relationships/diagramColors" Target="../diagrams/colors1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3.jpeg"/><Relationship Id="rId7" Type="http://schemas.openxmlformats.org/officeDocument/2006/relationships/diagramColors" Target="../diagrams/colors1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3.jpeg"/><Relationship Id="rId7" Type="http://schemas.openxmlformats.org/officeDocument/2006/relationships/diagramColors" Target="../diagrams/colors1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3.jpeg"/><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diagramLayout" Target="../diagrams/layout16.xml"/><Relationship Id="rId7" Type="http://schemas.openxmlformats.org/officeDocument/2006/relationships/image" Target="../media/image13.jpeg"/><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3.jpeg"/><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8.xml"/><Relationship Id="rId7" Type="http://schemas.openxmlformats.org/officeDocument/2006/relationships/image" Target="../media/image13.jpeg"/><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slide" Target="slide5.xml"/><Relationship Id="rId4" Type="http://schemas.openxmlformats.org/officeDocument/2006/relationships/diagramQuickStyle" Target="../diagrams/quickStyle18.xml"/><Relationship Id="rId9"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3.jpeg"/><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0.xml"/><Relationship Id="rId7" Type="http://schemas.openxmlformats.org/officeDocument/2006/relationships/image" Target="../media/image13.jpeg"/><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3.jpeg"/><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2.xml"/><Relationship Id="rId7" Type="http://schemas.openxmlformats.org/officeDocument/2006/relationships/image" Target="../media/image13.jpeg"/><Relationship Id="rId2" Type="http://schemas.openxmlformats.org/officeDocument/2006/relationships/diagramData" Target="../diagrams/data22.xml"/><Relationship Id="rId1" Type="http://schemas.openxmlformats.org/officeDocument/2006/relationships/slideLayout" Target="../slideLayouts/slideLayout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9" Type="http://schemas.openxmlformats.org/officeDocument/2006/relationships/slide" Target="slide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3.jpeg"/><Relationship Id="rId2" Type="http://schemas.openxmlformats.org/officeDocument/2006/relationships/diagramData" Target="../diagrams/data23.xml"/><Relationship Id="rId1" Type="http://schemas.openxmlformats.org/officeDocument/2006/relationships/slideLayout" Target="../slideLayouts/slideLayout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3.jpeg"/><Relationship Id="rId2" Type="http://schemas.openxmlformats.org/officeDocument/2006/relationships/diagramData" Target="../diagrams/data24.xml"/><Relationship Id="rId1" Type="http://schemas.openxmlformats.org/officeDocument/2006/relationships/slideLayout" Target="../slideLayouts/slideLayout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13.jpeg"/><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diagramLayout" Target="../diagrams/layout26.xml"/><Relationship Id="rId7" Type="http://schemas.openxmlformats.org/officeDocument/2006/relationships/image" Target="../media/image13.jpeg"/><Relationship Id="rId2" Type="http://schemas.openxmlformats.org/officeDocument/2006/relationships/diagramData" Target="../diagrams/data26.xml"/><Relationship Id="rId1" Type="http://schemas.openxmlformats.org/officeDocument/2006/relationships/slideLayout" Target="../slideLayouts/slideLayout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diagramLayout" Target="../diagrams/layout27.xml"/><Relationship Id="rId7" Type="http://schemas.openxmlformats.org/officeDocument/2006/relationships/image" Target="../media/image13.jpeg"/><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diagramLayout" Target="../diagrams/layout28.xml"/><Relationship Id="rId7" Type="http://schemas.openxmlformats.org/officeDocument/2006/relationships/image" Target="../media/image13.jpeg"/><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41.xml"/><Relationship Id="rId7" Type="http://schemas.openxmlformats.org/officeDocument/2006/relationships/image" Target="../media/image30.png"/><Relationship Id="rId2" Type="http://schemas.openxmlformats.org/officeDocument/2006/relationships/diagramData" Target="../diagrams/data41.xml"/><Relationship Id="rId1" Type="http://schemas.openxmlformats.org/officeDocument/2006/relationships/slideLayout" Target="../slideLayouts/slideLayout1.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 Id="rId9" Type="http://schemas.openxmlformats.org/officeDocument/2006/relationships/image" Target="../media/image32.png"/></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 13"/>
          <p:cNvGrpSpPr>
            <a:grpSpLocks noChangeAspect="1"/>
          </p:cNvGrpSpPr>
          <p:nvPr/>
        </p:nvGrpSpPr>
        <p:grpSpPr>
          <a:xfrm>
            <a:off x="191975" y="1548000"/>
            <a:ext cx="5731017" cy="4176000"/>
            <a:chOff x="317264" y="1168120"/>
            <a:chExt cx="4320000" cy="4346965"/>
          </a:xfrm>
        </p:grpSpPr>
        <p:sp>
          <p:nvSpPr>
            <p:cNvPr id="12" name="椭圆 11"/>
            <p:cNvSpPr>
              <a:spLocks noChangeAspect="1"/>
            </p:cNvSpPr>
            <p:nvPr/>
          </p:nvSpPr>
          <p:spPr>
            <a:xfrm>
              <a:off x="317264" y="1168120"/>
              <a:ext cx="4320000" cy="432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1" name="组 10"/>
            <p:cNvGrpSpPr>
              <a:grpSpLocks noChangeAspect="1"/>
            </p:cNvGrpSpPr>
            <p:nvPr/>
          </p:nvGrpSpPr>
          <p:grpSpPr>
            <a:xfrm>
              <a:off x="317264" y="1168120"/>
              <a:ext cx="4320000" cy="4346965"/>
              <a:chOff x="317264" y="1168119"/>
              <a:chExt cx="5033640" cy="5065060"/>
            </a:xfrm>
          </p:grpSpPr>
          <p:grpSp>
            <p:nvGrpSpPr>
              <p:cNvPr id="9" name="组 8"/>
              <p:cNvGrpSpPr/>
              <p:nvPr/>
            </p:nvGrpSpPr>
            <p:grpSpPr>
              <a:xfrm>
                <a:off x="317264" y="1168119"/>
                <a:ext cx="5033640" cy="5065060"/>
                <a:chOff x="131684" y="306515"/>
                <a:chExt cx="7624989" cy="7672584"/>
              </a:xfrm>
            </p:grpSpPr>
            <p:pic>
              <p:nvPicPr>
                <p:cNvPr id="4" name="图片 3" descr="演示文稿6-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2869" y="306515"/>
                  <a:ext cx="5443727" cy="3895344"/>
                </a:xfrm>
                <a:prstGeom prst="rect">
                  <a:avLst/>
                </a:prstGeom>
                <a:ln>
                  <a:noFill/>
                </a:ln>
                <a:effectLst>
                  <a:softEdge rad="112500"/>
                </a:effectLst>
              </p:spPr>
            </p:pic>
            <p:pic>
              <p:nvPicPr>
                <p:cNvPr id="5" name="图片 4" descr="演示文稿6-2.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2186" y="1404030"/>
                  <a:ext cx="3904487" cy="5495544"/>
                </a:xfrm>
                <a:prstGeom prst="rect">
                  <a:avLst/>
                </a:prstGeom>
                <a:ln>
                  <a:noFill/>
                </a:ln>
                <a:effectLst>
                  <a:softEdge rad="112500"/>
                </a:effectLst>
              </p:spPr>
            </p:pic>
            <p:pic>
              <p:nvPicPr>
                <p:cNvPr id="6" name="图片 5" descr="演示文稿6-3.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1648" y="4022795"/>
                  <a:ext cx="5489447" cy="3956304"/>
                </a:xfrm>
                <a:prstGeom prst="rect">
                  <a:avLst/>
                </a:prstGeom>
                <a:ln>
                  <a:noFill/>
                </a:ln>
                <a:effectLst>
                  <a:softEdge rad="112500"/>
                </a:effectLst>
              </p:spPr>
            </p:pic>
            <p:pic>
              <p:nvPicPr>
                <p:cNvPr id="7" name="图片 6" descr="演示文稿6-5.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684" y="1389088"/>
                  <a:ext cx="3916680" cy="5492496"/>
                </a:xfrm>
                <a:prstGeom prst="rect">
                  <a:avLst/>
                </a:prstGeom>
                <a:ln>
                  <a:noFill/>
                </a:ln>
                <a:effectLst>
                  <a:softEdge rad="112500"/>
                </a:effectLst>
              </p:spPr>
            </p:pic>
          </p:grpSp>
          <p:pic>
            <p:nvPicPr>
              <p:cNvPr id="10" name="图片 9" descr="图书馆标志_简体.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6687" y="2804991"/>
                <a:ext cx="1692627" cy="1692627"/>
              </a:xfrm>
              <a:prstGeom prst="rect">
                <a:avLst/>
              </a:prstGeom>
            </p:spPr>
          </p:pic>
        </p:grpSp>
      </p:grpSp>
      <p:sp>
        <p:nvSpPr>
          <p:cNvPr id="8" name="矩形 7"/>
          <p:cNvSpPr/>
          <p:nvPr/>
        </p:nvSpPr>
        <p:spPr>
          <a:xfrm>
            <a:off x="6383238" y="3523637"/>
            <a:ext cx="4493538" cy="830997"/>
          </a:xfrm>
          <a:prstGeom prst="rect">
            <a:avLst/>
          </a:prstGeom>
        </p:spPr>
        <p:txBody>
          <a:bodyPr wrap="none">
            <a:spAutoFit/>
          </a:bodyPr>
          <a:lstStyle/>
          <a:p>
            <a:r>
              <a:rPr lang="zh-CN" altLang="en-US" sz="4800" b="1" dirty="0">
                <a:solidFill>
                  <a:schemeClr val="bg1"/>
                </a:solidFill>
              </a:rPr>
              <a:t>检索原理与技术</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48" name="AutoShape 4"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50" name="AutoShape 6"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grpSp>
        <p:nvGrpSpPr>
          <p:cNvPr id="23" name="Group 32"/>
          <p:cNvGrpSpPr/>
          <p:nvPr/>
        </p:nvGrpSpPr>
        <p:grpSpPr bwMode="auto">
          <a:xfrm>
            <a:off x="2666629" y="785794"/>
            <a:ext cx="6586191" cy="2071702"/>
            <a:chOff x="3692" y="1490"/>
            <a:chExt cx="1367" cy="2348"/>
          </a:xfrm>
        </p:grpSpPr>
        <p:sp>
          <p:nvSpPr>
            <p:cNvPr id="2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ea typeface="微软雅黑" panose="020B0503020204020204" pitchFamily="34" charset="-122"/>
              </a:endParaRPr>
            </a:p>
          </p:txBody>
        </p:sp>
        <p:sp>
          <p:nvSpPr>
            <p:cNvPr id="25"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ea typeface="微软雅黑" panose="020B0503020204020204" pitchFamily="34" charset="-122"/>
              </a:endParaRPr>
            </a:p>
          </p:txBody>
        </p:sp>
        <p:sp>
          <p:nvSpPr>
            <p:cNvPr id="2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7"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8"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9"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grpSp>
      <p:sp>
        <p:nvSpPr>
          <p:cNvPr id="30" name="Rectangle 3"/>
          <p:cNvSpPr txBox="1">
            <a:spLocks noChangeArrowheads="1"/>
          </p:cNvSpPr>
          <p:nvPr/>
        </p:nvSpPr>
        <p:spPr bwMode="auto">
          <a:xfrm>
            <a:off x="2776660" y="1000108"/>
            <a:ext cx="6476160" cy="1285884"/>
          </a:xfrm>
          <a:prstGeom prst="rect">
            <a:avLst/>
          </a:prstGeom>
          <a:noFill/>
          <a:ln w="9525">
            <a:noFill/>
            <a:miter lim="800000"/>
          </a:ln>
        </p:spPr>
        <p:txBody>
          <a:bodyPr/>
          <a:lstStyle/>
          <a:p>
            <a:pPr marL="342900" indent="-342900" algn="ctr" eaLnBrk="0" hangingPunct="0">
              <a:spcBef>
                <a:spcPct val="20000"/>
              </a:spcBef>
              <a:buClr>
                <a:srgbClr val="FF0000"/>
              </a:buClr>
            </a:pPr>
            <a:r>
              <a:rPr lang="zh-CN" altLang="en-US" sz="6000" b="1" dirty="0" smtClean="0">
                <a:latin typeface="微软雅黑" panose="020B0503020204020204" pitchFamily="34" charset="-122"/>
                <a:ea typeface="微软雅黑" panose="020B0503020204020204" pitchFamily="34" charset="-122"/>
              </a:rPr>
              <a:t>内容导航</a:t>
            </a:r>
            <a:endParaRPr lang="en-US" altLang="zh-CN" sz="6000" b="1" dirty="0">
              <a:latin typeface="微软雅黑" panose="020B0503020204020204" pitchFamily="34" charset="-122"/>
              <a:ea typeface="微软雅黑" panose="020B0503020204020204" pitchFamily="34" charset="-122"/>
            </a:endParaRPr>
          </a:p>
        </p:txBody>
      </p:sp>
      <p:pic>
        <p:nvPicPr>
          <p:cNvPr id="1027" name="Picture 3" descr="C:\Users\SCU-lnqn\Desktop\图书馆标志_简体.tif"/>
          <p:cNvPicPr>
            <a:picLocks noChangeAspect="1" noChangeArrowheads="1"/>
          </p:cNvPicPr>
          <p:nvPr/>
        </p:nvPicPr>
        <p:blipFill>
          <a:blip r:embed="rId2" cstate="print"/>
          <a:srcRect/>
          <a:stretch>
            <a:fillRect/>
          </a:stretch>
        </p:blipFill>
        <p:spPr bwMode="auto">
          <a:xfrm>
            <a:off x="95227" y="5572140"/>
            <a:ext cx="1619019" cy="1214422"/>
          </a:xfrm>
          <a:prstGeom prst="rect">
            <a:avLst/>
          </a:prstGeom>
          <a:noFill/>
        </p:spPr>
      </p:pic>
      <p:pic>
        <p:nvPicPr>
          <p:cNvPr id="39" name="Picture 2" descr="E:\ppt比赛\背景图片\760e9deb365b09c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76" t="77710" r="247"/>
          <a:stretch>
            <a:fillRect/>
          </a:stretch>
        </p:blipFill>
        <p:spPr bwMode="auto">
          <a:xfrm>
            <a:off x="1904751" y="5517232"/>
            <a:ext cx="10286798" cy="1316320"/>
          </a:xfrm>
          <a:prstGeom prst="rect">
            <a:avLst/>
          </a:prstGeom>
          <a:noFill/>
          <a:extLst>
            <a:ext uri="{909E8E84-426E-40DD-AFC4-6F175D3DCCD1}">
              <a14:hiddenFill xmlns:a14="http://schemas.microsoft.com/office/drawing/2010/main">
                <a:solidFill>
                  <a:srgbClr val="FFFFFF"/>
                </a:solidFill>
              </a14:hiddenFill>
            </a:ext>
          </a:extLst>
        </p:spPr>
      </p:pic>
      <p:sp>
        <p:nvSpPr>
          <p:cNvPr id="40" name="圆角矩形 39"/>
          <p:cNvSpPr/>
          <p:nvPr/>
        </p:nvSpPr>
        <p:spPr>
          <a:xfrm>
            <a:off x="952340" y="3068960"/>
            <a:ext cx="2285718" cy="2000264"/>
          </a:xfrm>
          <a:prstGeom prst="roundRect">
            <a:avLst/>
          </a:prstGeom>
          <a:solidFill>
            <a:srgbClr val="E3BBE1"/>
          </a:solid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1" name="Rectangle 3"/>
          <p:cNvSpPr txBox="1">
            <a:spLocks noChangeArrowheads="1"/>
          </p:cNvSpPr>
          <p:nvPr/>
        </p:nvSpPr>
        <p:spPr bwMode="auto">
          <a:xfrm>
            <a:off x="1047580"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概述</a:t>
            </a:r>
            <a:endParaRPr lang="en-US" altLang="zh-CN" sz="3600" b="1" dirty="0">
              <a:latin typeface="微软雅黑" panose="020B0503020204020204" pitchFamily="34" charset="-122"/>
              <a:ea typeface="微软雅黑" panose="020B0503020204020204" pitchFamily="34" charset="-122"/>
            </a:endParaRPr>
          </a:p>
        </p:txBody>
      </p:sp>
      <p:sp>
        <p:nvSpPr>
          <p:cNvPr id="42" name="圆角矩形 41"/>
          <p:cNvSpPr/>
          <p:nvPr/>
        </p:nvSpPr>
        <p:spPr>
          <a:xfrm>
            <a:off x="6285682" y="3068960"/>
            <a:ext cx="2285718" cy="2000264"/>
          </a:xfrm>
          <a:prstGeom prst="roundRect">
            <a:avLst/>
          </a:prstGeom>
          <a:solidFill>
            <a:srgbClr val="A7E8EB"/>
          </a:solidFill>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Rectangle 3"/>
          <p:cNvSpPr txBox="1">
            <a:spLocks noChangeArrowheads="1"/>
          </p:cNvSpPr>
          <p:nvPr/>
        </p:nvSpPr>
        <p:spPr bwMode="auto">
          <a:xfrm>
            <a:off x="6380921"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技术</a:t>
            </a:r>
            <a:endParaRPr lang="en-US" altLang="zh-CN" sz="3600" b="1" dirty="0">
              <a:latin typeface="微软雅黑" panose="020B0503020204020204" pitchFamily="34" charset="-122"/>
              <a:ea typeface="微软雅黑" panose="020B0503020204020204" pitchFamily="34" charset="-122"/>
            </a:endParaRPr>
          </a:p>
        </p:txBody>
      </p:sp>
      <p:sp>
        <p:nvSpPr>
          <p:cNvPr id="44" name="圆角矩形 43"/>
          <p:cNvSpPr/>
          <p:nvPr/>
        </p:nvSpPr>
        <p:spPr>
          <a:xfrm>
            <a:off x="3619012" y="3068960"/>
            <a:ext cx="2285718" cy="2000264"/>
          </a:xfrm>
          <a:prstGeom prst="roundRect">
            <a:avLst/>
          </a:prstGeom>
          <a:solidFill>
            <a:srgbClr val="F4D6CC"/>
          </a:solid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600" dirty="0"/>
          </a:p>
        </p:txBody>
      </p:sp>
      <p:sp>
        <p:nvSpPr>
          <p:cNvPr id="45" name="Rectangle 3"/>
          <p:cNvSpPr txBox="1">
            <a:spLocks noChangeArrowheads="1"/>
          </p:cNvSpPr>
          <p:nvPr/>
        </p:nvSpPr>
        <p:spPr bwMode="auto">
          <a:xfrm>
            <a:off x="3714251"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原理</a:t>
            </a:r>
            <a:endParaRPr lang="en-US" altLang="zh-CN" sz="3600" b="1" dirty="0">
              <a:latin typeface="微软雅黑" panose="020B0503020204020204" pitchFamily="34" charset="-122"/>
              <a:ea typeface="微软雅黑" panose="020B0503020204020204" pitchFamily="34" charset="-122"/>
            </a:endParaRPr>
          </a:p>
        </p:txBody>
      </p:sp>
      <p:sp>
        <p:nvSpPr>
          <p:cNvPr id="46" name="圆角矩形 45"/>
          <p:cNvSpPr/>
          <p:nvPr/>
        </p:nvSpPr>
        <p:spPr>
          <a:xfrm>
            <a:off x="8952355" y="3068960"/>
            <a:ext cx="2285718" cy="2000264"/>
          </a:xfrm>
          <a:prstGeom prst="roundRect">
            <a:avLst/>
          </a:prstGeom>
          <a:ln w="19050"/>
          <a:effectLst>
            <a:glow rad="635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3600" dirty="0"/>
          </a:p>
        </p:txBody>
      </p:sp>
      <p:sp>
        <p:nvSpPr>
          <p:cNvPr id="47" name="Rectangle 3"/>
          <p:cNvSpPr txBox="1">
            <a:spLocks noChangeArrowheads="1"/>
          </p:cNvSpPr>
          <p:nvPr/>
        </p:nvSpPr>
        <p:spPr bwMode="auto">
          <a:xfrm>
            <a:off x="9047594"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选词</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方法</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childTnLst>
                          </p:cTn>
                        </p:par>
                        <p:par>
                          <p:cTn id="17" fill="hold">
                            <p:stCondLst>
                              <p:cond delay="0"/>
                            </p:stCondLst>
                            <p:childTnLst>
                              <p:par>
                                <p:cTn id="18" presetID="63" presetClass="path" presetSubtype="0" accel="50000" decel="50000" fill="hold" grpId="0" nodeType="afterEffect">
                                  <p:stCondLst>
                                    <p:cond delay="0"/>
                                  </p:stCondLst>
                                  <p:childTnLst>
                                    <p:animMotion origin="layout" path="M 5E-6 -1.15607E-6 L 0.10938 0.00116 " pathEditMode="relative" rAng="0" ptsTypes="AA">
                                      <p:cBhvr>
                                        <p:cTn id="19" dur="2000" fill="hold"/>
                                        <p:tgtEl>
                                          <p:spTgt spid="44"/>
                                        </p:tgtEl>
                                        <p:attrNameLst>
                                          <p:attrName>ppt_x</p:attrName>
                                          <p:attrName>ppt_y</p:attrName>
                                        </p:attrNameLst>
                                      </p:cBhvr>
                                      <p:rCtr x="5469" y="46"/>
                                    </p:animMotion>
                                  </p:childTnLst>
                                </p:cTn>
                              </p:par>
                              <p:par>
                                <p:cTn id="20" presetID="63" presetClass="path" presetSubtype="0" accel="50000" decel="50000" fill="hold" grpId="0" nodeType="withEffect">
                                  <p:stCondLst>
                                    <p:cond delay="0"/>
                                  </p:stCondLst>
                                  <p:childTnLst>
                                    <p:animMotion origin="layout" path="M 4.16667E-6 -1.15607E-6 L 0.10885 0.00116 " pathEditMode="relative" rAng="0" ptsTypes="AA">
                                      <p:cBhvr>
                                        <p:cTn id="21" dur="2000" fill="hold"/>
                                        <p:tgtEl>
                                          <p:spTgt spid="45"/>
                                        </p:tgtEl>
                                        <p:attrNameLst>
                                          <p:attrName>ppt_x</p:attrName>
                                          <p:attrName>ppt_y</p:attrName>
                                        </p:attrNameLst>
                                      </p:cBhvr>
                                      <p:rCtr x="5434" y="46"/>
                                    </p:animMotion>
                                  </p:childTnLst>
                                </p:cTn>
                              </p:par>
                            </p:childTnLst>
                          </p:cTn>
                        </p:par>
                        <p:par>
                          <p:cTn id="22" fill="hold">
                            <p:stCondLst>
                              <p:cond delay="2000"/>
                            </p:stCondLst>
                            <p:childTnLst>
                              <p:par>
                                <p:cTn id="23" presetID="6" presetClass="emph" presetSubtype="0" fill="hold" grpId="1" nodeType="afterEffect">
                                  <p:stCondLst>
                                    <p:cond delay="0"/>
                                  </p:stCondLst>
                                  <p:childTnLst>
                                    <p:animScale>
                                      <p:cBhvr>
                                        <p:cTn id="24" dur="2000" fill="hold"/>
                                        <p:tgtEl>
                                          <p:spTgt spid="44"/>
                                        </p:tgtEl>
                                      </p:cBhvr>
                                      <p:by x="120000" y="120000"/>
                                    </p:animScale>
                                  </p:childTnLst>
                                </p:cTn>
                              </p:par>
                              <p:par>
                                <p:cTn id="25" presetID="6" presetClass="emph" presetSubtype="0" fill="hold" grpId="1" nodeType="withEffect">
                                  <p:stCondLst>
                                    <p:cond delay="0"/>
                                  </p:stCondLst>
                                  <p:childTnLst>
                                    <p:animScale>
                                      <p:cBhvr>
                                        <p:cTn id="26" dur="2000" fill="hold"/>
                                        <p:tgtEl>
                                          <p:spTgt spid="4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4" grpId="1" animBg="1"/>
      <p:bldP spid="45" grpId="0"/>
      <p:bldP spid="45" grpId="1"/>
      <p:bldP spid="46" grpId="0" animBg="1"/>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47846477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285671" y="1844824"/>
            <a:ext cx="11377430" cy="2152320"/>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600" dirty="0" smtClean="0">
                <a:latin typeface="楷体_GB2312" pitchFamily="49" charset="-122"/>
                <a:ea typeface="楷体_GB2312" pitchFamily="49" charset="-122"/>
              </a:rPr>
              <a:t>信息检索</a:t>
            </a:r>
            <a:r>
              <a:rPr lang="zh-CN" altLang="en-US" sz="3600" dirty="0">
                <a:latin typeface="楷体_GB2312" pitchFamily="49" charset="-122"/>
                <a:ea typeface="楷体_GB2312" pitchFamily="49" charset="-122"/>
              </a:rPr>
              <a:t>效率是评价一个</a:t>
            </a:r>
            <a:r>
              <a:rPr lang="zh-CN" altLang="en-US" sz="3600" b="1" dirty="0">
                <a:solidFill>
                  <a:srgbClr val="FF0000"/>
                </a:solidFill>
                <a:latin typeface="楷体_GB2312" pitchFamily="49" charset="-122"/>
                <a:ea typeface="楷体_GB2312" pitchFamily="49" charset="-122"/>
              </a:rPr>
              <a:t>检索系统性能优劣</a:t>
            </a:r>
            <a:r>
              <a:rPr lang="zh-CN" altLang="en-US" sz="3600" dirty="0">
                <a:latin typeface="楷体_GB2312" pitchFamily="49" charset="-122"/>
                <a:ea typeface="楷体_GB2312" pitchFamily="49" charset="-122"/>
              </a:rPr>
              <a:t>的质量标准，它贯穿于信息的存储和检索的全过程</a:t>
            </a:r>
            <a:r>
              <a:rPr lang="zh-CN" altLang="en-US" sz="3600" dirty="0" smtClean="0">
                <a:latin typeface="楷体_GB2312" pitchFamily="49" charset="-122"/>
                <a:ea typeface="楷体_GB2312" pitchFamily="49" charset="-122"/>
              </a:rPr>
              <a:t>。</a:t>
            </a:r>
            <a:endParaRPr lang="en-US" altLang="zh-CN" sz="36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anose="05000000000000000000" pitchFamily="2" charset="2"/>
              <a:buChar char="p"/>
            </a:pPr>
            <a:r>
              <a:rPr lang="zh-CN" altLang="en-US" sz="3600" dirty="0" smtClean="0">
                <a:latin typeface="楷体_GB2312" pitchFamily="49" charset="-122"/>
                <a:ea typeface="楷体_GB2312" pitchFamily="49" charset="-122"/>
              </a:rPr>
              <a:t>衡量检索效率的指标主要是</a:t>
            </a:r>
            <a:r>
              <a:rPr lang="zh-CN" altLang="en-US" sz="3600" b="1" dirty="0" smtClean="0">
                <a:solidFill>
                  <a:srgbClr val="FF0000"/>
                </a:solidFill>
                <a:latin typeface="楷体_GB2312" pitchFamily="49" charset="-122"/>
                <a:ea typeface="楷体_GB2312" pitchFamily="49" charset="-122"/>
              </a:rPr>
              <a:t>查全率</a:t>
            </a:r>
            <a:r>
              <a:rPr lang="zh-CN" altLang="en-US" sz="3600" dirty="0" smtClean="0">
                <a:latin typeface="楷体_GB2312" pitchFamily="49" charset="-122"/>
                <a:ea typeface="楷体_GB2312" pitchFamily="49" charset="-122"/>
              </a:rPr>
              <a:t>和</a:t>
            </a:r>
            <a:r>
              <a:rPr lang="zh-CN" altLang="en-US" sz="3600" b="1" dirty="0" smtClean="0">
                <a:solidFill>
                  <a:srgbClr val="FF0000"/>
                </a:solidFill>
                <a:latin typeface="楷体_GB2312" pitchFamily="49" charset="-122"/>
                <a:ea typeface="楷体_GB2312" pitchFamily="49" charset="-122"/>
              </a:rPr>
              <a:t>查准率</a:t>
            </a:r>
            <a:r>
              <a:rPr lang="zh-CN" altLang="en-US" sz="3600" dirty="0" smtClean="0">
                <a:latin typeface="楷体_GB2312" pitchFamily="49" charset="-122"/>
                <a:ea typeface="楷体_GB2312" pitchFamily="49" charset="-122"/>
              </a:rPr>
              <a:t>。</a:t>
            </a:r>
            <a:endParaRPr lang="zh-CN" altLang="en-US" sz="3600" dirty="0">
              <a:latin typeface="楷体_GB2312" pitchFamily="49" charset="-122"/>
              <a:ea typeface="楷体_GB2312" pitchFamily="49" charset="-122"/>
            </a:endParaRPr>
          </a:p>
        </p:txBody>
      </p:sp>
      <p:sp>
        <p:nvSpPr>
          <p:cNvPr id="8" name="五角星 7"/>
          <p:cNvSpPr/>
          <p:nvPr/>
        </p:nvSpPr>
        <p:spPr>
          <a:xfrm>
            <a:off x="10569125" y="2704960"/>
            <a:ext cx="575989" cy="432048"/>
          </a:xfrm>
          <a:prstGeom prst="star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02718" y="332656"/>
            <a:ext cx="2300630" cy="707886"/>
          </a:xfrm>
          <a:prstGeom prst="rect">
            <a:avLst/>
          </a:prstGeom>
        </p:spPr>
        <p:txBody>
          <a:bodyPr wrap="none">
            <a:spAutoFit/>
          </a:bodyPr>
          <a:lstStyle/>
          <a:p>
            <a:r>
              <a:rPr lang="en-US" altLang="zh-CN" sz="2000" b="1" dirty="0" smtClean="0"/>
              <a:t> </a:t>
            </a:r>
            <a:r>
              <a:rPr lang="zh-CN" altLang="en-US" sz="4000" b="1" dirty="0">
                <a:solidFill>
                  <a:srgbClr val="C00000"/>
                </a:solidFill>
              </a:rPr>
              <a:t>检索效率</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4113966248"/>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7" name="TextBox 6"/>
              <p:cNvSpPr txBox="1"/>
              <p:nvPr/>
            </p:nvSpPr>
            <p:spPr>
              <a:xfrm>
                <a:off x="285671" y="908721"/>
                <a:ext cx="11377430" cy="3440622"/>
              </a:xfrm>
              <a:prstGeom prst="rect">
                <a:avLst/>
              </a:prstGeom>
              <a:noFill/>
            </p:spPr>
            <p:txBody>
              <a:bodyPr wrap="square" rtlCol="0">
                <a:spAutoFit/>
              </a:bodyPr>
              <a:lstStyle/>
              <a:p>
                <a:pPr marL="800100" lvl="1" indent="-342900">
                  <a:lnSpc>
                    <a:spcPct val="120000"/>
                  </a:lnSpc>
                  <a:spcBef>
                    <a:spcPts val="600"/>
                  </a:spcBef>
                  <a:spcAft>
                    <a:spcPts val="600"/>
                  </a:spcAft>
                  <a:buFont typeface="Wingdings" pitchFamily="2" charset="2"/>
                  <a:buChar char="p"/>
                </a:pPr>
                <a:endParaRPr lang="en-US" altLang="zh-CN" sz="32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itchFamily="2" charset="2"/>
                  <a:buChar char="p"/>
                </a:pPr>
                <a:r>
                  <a:rPr lang="zh-CN" altLang="en-US" sz="3200" dirty="0" smtClean="0">
                    <a:latin typeface="楷体_GB2312" pitchFamily="49" charset="-122"/>
                    <a:ea typeface="楷体_GB2312" pitchFamily="49" charset="-122"/>
                  </a:rPr>
                  <a:t>查准率（</a:t>
                </a:r>
                <a:r>
                  <a:rPr lang="en-US" altLang="zh-CN" sz="3200" dirty="0">
                    <a:latin typeface="楷体_GB2312" pitchFamily="49" charset="-122"/>
                    <a:ea typeface="楷体_GB2312" pitchFamily="49" charset="-122"/>
                  </a:rPr>
                  <a:t>P</a:t>
                </a:r>
                <a:r>
                  <a:rPr lang="zh-CN" altLang="en-US" sz="3200" dirty="0" smtClean="0">
                    <a:latin typeface="楷体_GB2312" pitchFamily="49" charset="-122"/>
                    <a:ea typeface="楷体_GB2312" pitchFamily="49" charset="-122"/>
                  </a:rPr>
                  <a:t>）</a:t>
                </a:r>
                <a:endParaRPr lang="en-US" altLang="zh-CN" sz="3200" dirty="0" smtClean="0">
                  <a:latin typeface="楷体_GB2312" pitchFamily="49" charset="-122"/>
                  <a:ea typeface="楷体_GB2312" pitchFamily="49" charset="-122"/>
                </a:endParaRPr>
              </a:p>
              <a:p>
                <a:pPr marL="1371600" lvl="2" indent="-457200">
                  <a:lnSpc>
                    <a:spcPct val="120000"/>
                  </a:lnSpc>
                  <a:spcBef>
                    <a:spcPts val="600"/>
                  </a:spcBef>
                  <a:spcAft>
                    <a:spcPts val="600"/>
                  </a:spcAft>
                  <a:buFont typeface="Wingdings" pitchFamily="2" charset="2"/>
                  <a:buChar char="ü"/>
                </a:pPr>
                <a:r>
                  <a:rPr lang="zh-CN" altLang="en-US" sz="2800" dirty="0" smtClean="0">
                    <a:latin typeface="楷体_GB2312" pitchFamily="49" charset="-122"/>
                    <a:ea typeface="楷体_GB2312" pitchFamily="49" charset="-122"/>
                  </a:rPr>
                  <a:t>检测检索系统</a:t>
                </a:r>
                <a:r>
                  <a:rPr lang="zh-CN" altLang="en-US" sz="2800" b="1" dirty="0" smtClean="0">
                    <a:solidFill>
                      <a:srgbClr val="FF0000"/>
                    </a:solidFill>
                    <a:latin typeface="楷体_GB2312" pitchFamily="49" charset="-122"/>
                    <a:ea typeface="楷体_GB2312" pitchFamily="49" charset="-122"/>
                  </a:rPr>
                  <a:t>拒绝非相关文献能力</a:t>
                </a:r>
                <a:r>
                  <a:rPr lang="zh-CN" altLang="en-US" sz="2800" dirty="0" smtClean="0">
                    <a:latin typeface="楷体_GB2312" pitchFamily="49" charset="-122"/>
                    <a:ea typeface="楷体_GB2312" pitchFamily="49" charset="-122"/>
                  </a:rPr>
                  <a:t>的一种尺度，是系统</a:t>
                </a:r>
                <a:r>
                  <a:rPr lang="zh-CN" altLang="en-US" sz="2800" dirty="0">
                    <a:latin typeface="楷体_GB2312" pitchFamily="49" charset="-122"/>
                    <a:ea typeface="楷体_GB2312" pitchFamily="49" charset="-122"/>
                  </a:rPr>
                  <a:t>检出的相关文献数</a:t>
                </a:r>
                <a:r>
                  <a:rPr lang="en-US" altLang="zh-CN" sz="2800" dirty="0">
                    <a:latin typeface="楷体_GB2312" pitchFamily="49" charset="-122"/>
                    <a:ea typeface="楷体_GB2312" pitchFamily="49" charset="-122"/>
                  </a:rPr>
                  <a:t>(</a:t>
                </a:r>
                <a14:m>
                  <m:oMath xmlns:m="http://schemas.openxmlformats.org/officeDocument/2006/math">
                    <m:r>
                      <a:rPr lang="en-US" altLang="zh-CN" sz="2800">
                        <a:latin typeface="Cambria Math"/>
                        <a:ea typeface="楷体_GB2312" pitchFamily="49" charset="-122"/>
                      </a:rPr>
                      <m:t>𝜔</m:t>
                    </m:r>
                  </m:oMath>
                </a14:m>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与检出的文献总数</a:t>
                </a:r>
                <a:r>
                  <a:rPr lang="en-US" altLang="zh-CN" sz="2800" dirty="0">
                    <a:latin typeface="楷体_GB2312" pitchFamily="49" charset="-122"/>
                    <a:ea typeface="楷体_GB2312" pitchFamily="49" charset="-122"/>
                  </a:rPr>
                  <a:t>(</a:t>
                </a:r>
                <a14:m>
                  <m:oMath xmlns:m="http://schemas.openxmlformats.org/officeDocument/2006/math">
                    <m:r>
                      <a:rPr lang="en-US" altLang="zh-CN" sz="2800">
                        <a:latin typeface="Cambria Math"/>
                        <a:ea typeface="楷体_GB2312" pitchFamily="49" charset="-122"/>
                      </a:rPr>
                      <m:t>𝑚</m:t>
                    </m:r>
                  </m:oMath>
                </a14:m>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之比。公式表示</a:t>
                </a:r>
                <a:r>
                  <a:rPr lang="zh-CN" altLang="en-US" sz="2800" dirty="0" smtClean="0">
                    <a:latin typeface="楷体_GB2312" pitchFamily="49" charset="-122"/>
                    <a:ea typeface="楷体_GB2312" pitchFamily="49" charset="-122"/>
                  </a:rPr>
                  <a:t>为</a:t>
                </a:r>
                <a:endParaRPr lang="en-US" altLang="zh-CN" sz="2800" dirty="0" smtClean="0">
                  <a:latin typeface="楷体_GB2312" pitchFamily="49" charset="-122"/>
                  <a:ea typeface="楷体_GB2312" pitchFamily="49" charset="-122"/>
                </a:endParaRPr>
              </a:p>
              <a:p>
                <a:pPr lvl="2">
                  <a:lnSpc>
                    <a:spcPct val="120000"/>
                  </a:lnSpc>
                  <a:spcBef>
                    <a:spcPts val="600"/>
                  </a:spcBef>
                  <a:spcAft>
                    <a:spcPts val="600"/>
                  </a:spcAft>
                </a:pPr>
                <a:r>
                  <a:rPr lang="en-US" altLang="zh-CN" sz="2800" dirty="0">
                    <a:latin typeface="Cambria Math"/>
                    <a:ea typeface="楷体_GB2312" pitchFamily="49" charset="-122"/>
                  </a:rPr>
                  <a:t> </a:t>
                </a:r>
                <a:r>
                  <a:rPr lang="en-US" altLang="zh-CN" sz="2800" dirty="0" smtClean="0">
                    <a:latin typeface="Cambria Math"/>
                    <a:ea typeface="楷体_GB2312" pitchFamily="49" charset="-122"/>
                  </a:rPr>
                  <a:t>                             </a:t>
                </a:r>
                <a:r>
                  <a:rPr lang="en-US" altLang="zh-CN" sz="4000" dirty="0" smtClean="0">
                    <a:latin typeface="Cambria Math"/>
                    <a:ea typeface="楷体_GB2312" pitchFamily="49" charset="-122"/>
                  </a:rPr>
                  <a:t>P =</a:t>
                </a:r>
                <a:r>
                  <a:rPr lang="el-GR" altLang="zh-CN" sz="4000" dirty="0" smtClean="0">
                    <a:latin typeface="Cambria Math"/>
                    <a:ea typeface="楷体_GB2312" pitchFamily="49" charset="-122"/>
                  </a:rPr>
                  <a:t> </a:t>
                </a:r>
                <a14:m>
                  <m:oMath xmlns:m="http://schemas.openxmlformats.org/officeDocument/2006/math">
                    <m:r>
                      <a:rPr lang="en-US" altLang="zh-CN" sz="4000">
                        <a:latin typeface="Cambria Math"/>
                        <a:ea typeface="楷体_GB2312" pitchFamily="49" charset="-122"/>
                      </a:rPr>
                      <m:t>𝜔</m:t>
                    </m:r>
                    <m:r>
                      <a:rPr lang="en-US" altLang="zh-CN" sz="4000">
                        <a:latin typeface="Cambria Math"/>
                        <a:ea typeface="楷体_GB2312" pitchFamily="49" charset="-122"/>
                      </a:rPr>
                      <m:t> </m:t>
                    </m:r>
                  </m:oMath>
                </a14:m>
                <a:r>
                  <a:rPr lang="en-US" altLang="zh-CN" sz="4000" dirty="0">
                    <a:latin typeface="Cambria Math"/>
                    <a:ea typeface="楷体_GB2312" pitchFamily="49" charset="-122"/>
                  </a:rPr>
                  <a:t>/ </a:t>
                </a:r>
                <a14:m>
                  <m:oMath xmlns:m="http://schemas.openxmlformats.org/officeDocument/2006/math">
                    <m:r>
                      <a:rPr lang="en-US" altLang="zh-CN" sz="4000">
                        <a:latin typeface="Cambria Math"/>
                        <a:ea typeface="楷体_GB2312" pitchFamily="49" charset="-122"/>
                      </a:rPr>
                      <m:t>𝑚</m:t>
                    </m:r>
                  </m:oMath>
                </a14:m>
                <a:endParaRPr lang="zh-CN" altLang="en-US" sz="4000" dirty="0">
                  <a:latin typeface="Cambria Math"/>
                  <a:ea typeface="楷体_GB2312" pitchFamily="49"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5671" y="908721"/>
                <a:ext cx="11377430" cy="3440622"/>
              </a:xfrm>
              <a:prstGeom prst="rect">
                <a:avLst/>
              </a:prstGeom>
              <a:blipFill rotWithShape="1">
                <a:blip r:embed="rId9"/>
                <a:stretch>
                  <a:fillRect b="-6738"/>
                </a:stretch>
              </a:blipFill>
            </p:spPr>
            <p:txBody>
              <a:bodyPr/>
              <a:lstStyle/>
              <a:p>
                <a:r>
                  <a:rPr lang="zh-CN" altLang="en-US">
                    <a:noFill/>
                  </a:rPr>
                  <a:t> </a:t>
                </a:r>
              </a:p>
            </p:txBody>
          </p:sp>
        </mc:Fallback>
      </mc:AlternateContent>
      <p:sp>
        <p:nvSpPr>
          <p:cNvPr id="8" name="矩形 7"/>
          <p:cNvSpPr/>
          <p:nvPr/>
        </p:nvSpPr>
        <p:spPr>
          <a:xfrm>
            <a:off x="239318" y="5085185"/>
            <a:ext cx="11183109" cy="830997"/>
          </a:xfrm>
          <a:prstGeom prst="rect">
            <a:avLst/>
          </a:prstGeom>
        </p:spPr>
        <p:txBody>
          <a:bodyPr wrap="square">
            <a:spAutoFit/>
          </a:bodyPr>
          <a:lstStyle/>
          <a:p>
            <a:pPr marL="1143000" lvl="2" indent="-228600">
              <a:spcBef>
                <a:spcPct val="20000"/>
              </a:spcBef>
              <a:buClr>
                <a:srgbClr val="FF0000"/>
              </a:buClr>
              <a:buSzPct val="100000"/>
              <a:buFont typeface="Wingdings" panose="05000000000000000000" pitchFamily="2" charset="2"/>
              <a:buChar char="Ø"/>
            </a:pPr>
            <a:r>
              <a:rPr lang="zh-CN" altLang="en-US" sz="2400" b="1" dirty="0" smtClean="0">
                <a:solidFill>
                  <a:srgbClr val="FF0000"/>
                </a:solidFill>
                <a:latin typeface="楷体_GB2312" pitchFamily="49" charset="-122"/>
                <a:ea typeface="楷体_GB2312" pitchFamily="49" charset="-122"/>
              </a:rPr>
              <a:t>例：在某一数据库中检索出的</a:t>
            </a:r>
            <a:r>
              <a:rPr lang="en-US" altLang="zh-CN" sz="2400" b="1" dirty="0" smtClean="0">
                <a:solidFill>
                  <a:srgbClr val="FF0000"/>
                </a:solidFill>
                <a:latin typeface="楷体_GB2312" pitchFamily="49" charset="-122"/>
                <a:ea typeface="楷体_GB2312" pitchFamily="49" charset="-122"/>
              </a:rPr>
              <a:t>100</a:t>
            </a:r>
            <a:r>
              <a:rPr lang="zh-CN" altLang="en-US" sz="2400" b="1" dirty="0" smtClean="0">
                <a:solidFill>
                  <a:srgbClr val="FF0000"/>
                </a:solidFill>
                <a:latin typeface="楷体_GB2312" pitchFamily="49" charset="-122"/>
                <a:ea typeface="楷体_GB2312" pitchFamily="49" charset="-122"/>
              </a:rPr>
              <a:t>篇文献中，有</a:t>
            </a:r>
            <a:r>
              <a:rPr lang="en-US" altLang="zh-CN" sz="2400" b="1" dirty="0" smtClean="0">
                <a:solidFill>
                  <a:srgbClr val="FF0000"/>
                </a:solidFill>
                <a:latin typeface="楷体_GB2312" pitchFamily="49" charset="-122"/>
                <a:ea typeface="楷体_GB2312" pitchFamily="49" charset="-122"/>
              </a:rPr>
              <a:t>60</a:t>
            </a:r>
            <a:r>
              <a:rPr lang="zh-CN" altLang="en-US" sz="2400" b="1" dirty="0" smtClean="0">
                <a:solidFill>
                  <a:srgbClr val="FF0000"/>
                </a:solidFill>
                <a:latin typeface="楷体_GB2312" pitchFamily="49" charset="-122"/>
                <a:ea typeface="楷体_GB2312" pitchFamily="49" charset="-122"/>
              </a:rPr>
              <a:t>篇是相关文献，那么查准率</a:t>
            </a:r>
            <a:r>
              <a:rPr lang="en-US" altLang="zh-CN" sz="2400" b="1" dirty="0" smtClean="0">
                <a:solidFill>
                  <a:srgbClr val="FF0000"/>
                </a:solidFill>
                <a:latin typeface="Times New Roman" panose="02020603050405020304" pitchFamily="18" charset="0"/>
                <a:ea typeface="楷体_GB2312" pitchFamily="49" charset="-122"/>
                <a:cs typeface="Times New Roman" panose="02020603050405020304" pitchFamily="18" charset="0"/>
              </a:rPr>
              <a:t>=60÷100×100%=60%</a:t>
            </a:r>
            <a:endParaRPr lang="en-US" altLang="zh-CN" sz="2000" b="1" dirty="0">
              <a:latin typeface="Times New Roman" panose="02020603050405020304" pitchFamily="18" charset="0"/>
              <a:ea typeface="楷体_GB2312" pitchFamily="49" charset="-122"/>
              <a:cs typeface="Times New Roman" panose="02020603050405020304" pitchFamily="18" charset="0"/>
            </a:endParaRPr>
          </a:p>
        </p:txBody>
      </p:sp>
      <p:sp>
        <p:nvSpPr>
          <p:cNvPr id="2" name="矩形 1"/>
          <p:cNvSpPr/>
          <p:nvPr/>
        </p:nvSpPr>
        <p:spPr>
          <a:xfrm>
            <a:off x="1558702" y="404664"/>
            <a:ext cx="2031325" cy="646331"/>
          </a:xfrm>
          <a:prstGeom prst="rect">
            <a:avLst/>
          </a:prstGeom>
        </p:spPr>
        <p:txBody>
          <a:bodyPr wrap="none">
            <a:spAutoFit/>
          </a:bodyPr>
          <a:lstStyle/>
          <a:p>
            <a:r>
              <a:rPr lang="zh-CN" altLang="en-US" sz="3600" b="1" dirty="0" smtClean="0">
                <a:solidFill>
                  <a:srgbClr val="C00000"/>
                </a:solidFill>
              </a:rPr>
              <a:t>检索</a:t>
            </a:r>
            <a:r>
              <a:rPr lang="zh-CN" altLang="en-US" sz="3600" b="1" dirty="0">
                <a:solidFill>
                  <a:srgbClr val="C00000"/>
                </a:solidFill>
              </a:rPr>
              <a:t>效率</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416405951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7" name="TextBox 6"/>
              <p:cNvSpPr txBox="1"/>
              <p:nvPr/>
            </p:nvSpPr>
            <p:spPr>
              <a:xfrm>
                <a:off x="272301" y="1484784"/>
                <a:ext cx="11377430" cy="3221716"/>
              </a:xfrm>
              <a:prstGeom prst="rect">
                <a:avLst/>
              </a:prstGeom>
              <a:noFill/>
            </p:spPr>
            <p:txBody>
              <a:bodyPr wrap="square" rtlCol="0">
                <a:spAutoFit/>
              </a:bodyPr>
              <a:lstStyle/>
              <a:p>
                <a:pPr marL="800100" lvl="1" indent="-342900">
                  <a:lnSpc>
                    <a:spcPct val="120000"/>
                  </a:lnSpc>
                  <a:spcBef>
                    <a:spcPts val="600"/>
                  </a:spcBef>
                  <a:spcAft>
                    <a:spcPts val="600"/>
                  </a:spcAft>
                  <a:buFont typeface="Wingdings" pitchFamily="2" charset="2"/>
                  <a:buChar char="p"/>
                </a:pPr>
                <a:r>
                  <a:rPr lang="zh-CN" altLang="en-US" sz="3200" dirty="0" smtClean="0">
                    <a:latin typeface="楷体_GB2312" pitchFamily="49" charset="-122"/>
                    <a:ea typeface="楷体_GB2312" pitchFamily="49" charset="-122"/>
                  </a:rPr>
                  <a:t>查全率（</a:t>
                </a:r>
                <a:r>
                  <a:rPr lang="en-US" altLang="zh-CN" sz="3200" dirty="0" smtClean="0">
                    <a:latin typeface="楷体_GB2312" pitchFamily="49" charset="-122"/>
                    <a:ea typeface="楷体_GB2312" pitchFamily="49" charset="-122"/>
                  </a:rPr>
                  <a:t>R</a:t>
                </a:r>
                <a:r>
                  <a:rPr lang="zh-CN" altLang="en-US" sz="3200" dirty="0" smtClean="0">
                    <a:latin typeface="楷体_GB2312" pitchFamily="49" charset="-122"/>
                    <a:ea typeface="楷体_GB2312" pitchFamily="49" charset="-122"/>
                  </a:rPr>
                  <a:t>）</a:t>
                </a:r>
                <a:endParaRPr lang="en-US" altLang="zh-CN" sz="3200" dirty="0" smtClean="0">
                  <a:latin typeface="楷体_GB2312" pitchFamily="49" charset="-122"/>
                  <a:ea typeface="楷体_GB2312" pitchFamily="49" charset="-122"/>
                </a:endParaRPr>
              </a:p>
              <a:p>
                <a:pPr marL="1371600" lvl="2" indent="-457200">
                  <a:lnSpc>
                    <a:spcPct val="120000"/>
                  </a:lnSpc>
                  <a:spcBef>
                    <a:spcPts val="600"/>
                  </a:spcBef>
                  <a:spcAft>
                    <a:spcPts val="600"/>
                  </a:spcAft>
                  <a:buFont typeface="Wingdings" pitchFamily="2" charset="2"/>
                  <a:buChar char="ü"/>
                </a:pPr>
                <a:r>
                  <a:rPr lang="zh-CN" altLang="en-US" sz="2800" dirty="0">
                    <a:latin typeface="楷体_GB2312" pitchFamily="49" charset="-122"/>
                    <a:ea typeface="楷体_GB2312" pitchFamily="49" charset="-122"/>
                  </a:rPr>
                  <a:t>测量检索系统</a:t>
                </a:r>
                <a:r>
                  <a:rPr lang="zh-CN" altLang="en-US" sz="2800" b="1" dirty="0">
                    <a:solidFill>
                      <a:srgbClr val="FF0000"/>
                    </a:solidFill>
                    <a:latin typeface="楷体_GB2312" pitchFamily="49" charset="-122"/>
                    <a:ea typeface="楷体_GB2312" pitchFamily="49" charset="-122"/>
                  </a:rPr>
                  <a:t>检出相关文献能力</a:t>
                </a:r>
                <a:r>
                  <a:rPr lang="zh-CN" altLang="en-US" sz="2800" dirty="0">
                    <a:latin typeface="楷体_GB2312" pitchFamily="49" charset="-122"/>
                    <a:ea typeface="楷体_GB2312" pitchFamily="49" charset="-122"/>
                  </a:rPr>
                  <a:t>的一种尺度，是系统检出的相关文献数</a:t>
                </a:r>
                <a:r>
                  <a:rPr lang="en-US" altLang="zh-CN" sz="2800" dirty="0">
                    <a:latin typeface="楷体_GB2312" pitchFamily="49" charset="-122"/>
                    <a:ea typeface="楷体_GB2312" pitchFamily="49" charset="-122"/>
                  </a:rPr>
                  <a:t>(</a:t>
                </a:r>
                <a14:m>
                  <m:oMath xmlns:m="http://schemas.openxmlformats.org/officeDocument/2006/math">
                    <m:r>
                      <a:rPr lang="en-US" altLang="zh-CN" sz="2800">
                        <a:latin typeface="Cambria Math"/>
                        <a:ea typeface="楷体_GB2312" pitchFamily="49" charset="-122"/>
                      </a:rPr>
                      <m:t>𝜔</m:t>
                    </m:r>
                  </m:oMath>
                </a14:m>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与系统信息库中存储的相关文献总数</a:t>
                </a:r>
                <a:r>
                  <a:rPr lang="en-US" altLang="zh-CN" sz="2800" dirty="0">
                    <a:latin typeface="楷体_GB2312" pitchFamily="49" charset="-122"/>
                    <a:ea typeface="楷体_GB2312" pitchFamily="49" charset="-122"/>
                  </a:rPr>
                  <a:t>(</a:t>
                </a:r>
                <a14:m>
                  <m:oMath xmlns:m="http://schemas.openxmlformats.org/officeDocument/2006/math">
                    <m:r>
                      <a:rPr lang="en-US" altLang="zh-CN" sz="2800">
                        <a:latin typeface="Cambria Math"/>
                        <a:ea typeface="楷体_GB2312" pitchFamily="49" charset="-122"/>
                      </a:rPr>
                      <m:t>𝑥</m:t>
                    </m:r>
                  </m:oMath>
                </a14:m>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之比。公式表示为</a:t>
                </a:r>
                <a:endParaRPr lang="en-US" altLang="zh-CN" sz="2800" dirty="0">
                  <a:latin typeface="楷体_GB2312" pitchFamily="49" charset="-122"/>
                  <a:ea typeface="楷体_GB2312" pitchFamily="49" charset="-122"/>
                </a:endParaRPr>
              </a:p>
              <a:p>
                <a:pPr lvl="2">
                  <a:lnSpc>
                    <a:spcPct val="120000"/>
                  </a:lnSpc>
                  <a:spcBef>
                    <a:spcPts val="600"/>
                  </a:spcBef>
                  <a:spcAft>
                    <a:spcPts val="600"/>
                  </a:spcAft>
                </a:pPr>
                <a:r>
                  <a:rPr lang="en-US" altLang="zh-CN" sz="4000" dirty="0" smtClean="0">
                    <a:latin typeface="楷体_GB2312" pitchFamily="49" charset="-122"/>
                    <a:ea typeface="宋体"/>
                  </a:rPr>
                  <a:t>          R</a:t>
                </a:r>
                <a:r>
                  <a:rPr lang="en-US" altLang="zh-CN" sz="4000" dirty="0">
                    <a:latin typeface="Cambria Math"/>
                    <a:ea typeface="楷体_GB2312" pitchFamily="49" charset="-122"/>
                  </a:rPr>
                  <a:t> = </a:t>
                </a:r>
                <a14:m>
                  <m:oMath xmlns:m="http://schemas.openxmlformats.org/officeDocument/2006/math">
                    <m:r>
                      <a:rPr lang="en-US" altLang="zh-CN" sz="4000">
                        <a:latin typeface="Cambria Math"/>
                        <a:ea typeface="楷体_GB2312" pitchFamily="49" charset="-122"/>
                      </a:rPr>
                      <m:t>𝜔</m:t>
                    </m:r>
                    <m:r>
                      <a:rPr lang="en-US" altLang="zh-CN" sz="4000" b="0" i="0" smtClean="0">
                        <a:latin typeface="Cambria Math"/>
                        <a:ea typeface="楷体_GB2312" pitchFamily="49" charset="-122"/>
                      </a:rPr>
                      <m:t> </m:t>
                    </m:r>
                  </m:oMath>
                </a14:m>
                <a:r>
                  <a:rPr lang="en-US" altLang="zh-CN" sz="4000" dirty="0" smtClean="0">
                    <a:latin typeface="楷体_GB2312" pitchFamily="49" charset="-122"/>
                    <a:ea typeface="楷体_GB2312" pitchFamily="49" charset="-122"/>
                  </a:rPr>
                  <a:t>/</a:t>
                </a:r>
                <a:r>
                  <a:rPr lang="en-US" altLang="zh-CN" sz="4000" dirty="0">
                    <a:ea typeface="楷体_GB2312" pitchFamily="49" charset="-122"/>
                  </a:rPr>
                  <a:t> </a:t>
                </a:r>
                <a14:m>
                  <m:oMath xmlns:m="http://schemas.openxmlformats.org/officeDocument/2006/math">
                    <m:r>
                      <a:rPr lang="en-US" altLang="zh-CN" sz="4000">
                        <a:latin typeface="Cambria Math"/>
                        <a:ea typeface="楷体_GB2312" pitchFamily="49" charset="-122"/>
                      </a:rPr>
                      <m:t>𝑥</m:t>
                    </m:r>
                  </m:oMath>
                </a14:m>
                <a:endParaRPr lang="zh-CN" altLang="en-US" sz="4000" dirty="0">
                  <a:latin typeface="楷体_GB2312" pitchFamily="49" charset="-122"/>
                  <a:ea typeface="楷体_GB2312" pitchFamily="49"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2301" y="1484784"/>
                <a:ext cx="11377430" cy="3221716"/>
              </a:xfrm>
              <a:prstGeom prst="rect">
                <a:avLst/>
              </a:prstGeom>
              <a:blipFill rotWithShape="1">
                <a:blip r:embed="rId9"/>
                <a:stretch>
                  <a:fillRect t="-1894" r="-161" b="-7008"/>
                </a:stretch>
              </a:blipFill>
            </p:spPr>
            <p:txBody>
              <a:bodyPr/>
              <a:lstStyle/>
              <a:p>
                <a:r>
                  <a:rPr lang="zh-CN" altLang="en-US">
                    <a:noFill/>
                  </a:rPr>
                  <a:t> </a:t>
                </a:r>
              </a:p>
            </p:txBody>
          </p:sp>
        </mc:Fallback>
      </mc:AlternateContent>
      <p:sp>
        <p:nvSpPr>
          <p:cNvPr id="2" name="矩形 1"/>
          <p:cNvSpPr/>
          <p:nvPr/>
        </p:nvSpPr>
        <p:spPr>
          <a:xfrm>
            <a:off x="1198662" y="260648"/>
            <a:ext cx="2031325" cy="646331"/>
          </a:xfrm>
          <a:prstGeom prst="rect">
            <a:avLst/>
          </a:prstGeom>
        </p:spPr>
        <p:txBody>
          <a:bodyPr wrap="none">
            <a:spAutoFit/>
          </a:bodyPr>
          <a:lstStyle/>
          <a:p>
            <a:r>
              <a:rPr lang="zh-CN" altLang="en-US" sz="3600" b="1" dirty="0" smtClean="0">
                <a:solidFill>
                  <a:srgbClr val="C00000"/>
                </a:solidFill>
              </a:rPr>
              <a:t>检索</a:t>
            </a:r>
            <a:r>
              <a:rPr lang="zh-CN" altLang="en-US" sz="3600" b="1" dirty="0">
                <a:solidFill>
                  <a:srgbClr val="C00000"/>
                </a:solidFill>
              </a:rPr>
              <a:t>效率</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384671217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285671" y="1844824"/>
            <a:ext cx="11377430" cy="1203406"/>
          </a:xfrm>
          <a:prstGeom prst="rect">
            <a:avLst/>
          </a:prstGeom>
          <a:noFill/>
        </p:spPr>
        <p:txBody>
          <a:bodyPr wrap="square" rtlCol="0">
            <a:spAutoFit/>
          </a:bodyPr>
          <a:lstStyle/>
          <a:p>
            <a:pPr marL="800100" lvl="1" indent="-342900">
              <a:lnSpc>
                <a:spcPct val="120000"/>
              </a:lnSpc>
              <a:spcBef>
                <a:spcPts val="600"/>
              </a:spcBef>
              <a:buFont typeface="Wingdings" panose="05000000000000000000" pitchFamily="2" charset="2"/>
              <a:buChar char="p"/>
            </a:pPr>
            <a:r>
              <a:rPr lang="zh-CN" altLang="en-US" sz="2800" dirty="0" smtClean="0">
                <a:latin typeface="楷体_GB2312" pitchFamily="49" charset="-122"/>
                <a:ea typeface="楷体_GB2312" pitchFamily="49" charset="-122"/>
              </a:rPr>
              <a:t>查全率</a:t>
            </a:r>
            <a:r>
              <a:rPr lang="zh-CN" altLang="en-US" sz="2800" dirty="0">
                <a:latin typeface="楷体_GB2312" pitchFamily="49" charset="-122"/>
                <a:ea typeface="楷体_GB2312" pitchFamily="49" charset="-122"/>
              </a:rPr>
              <a:t>和查准率之间具有</a:t>
            </a:r>
            <a:r>
              <a:rPr lang="zh-CN" altLang="en-US" sz="2800" b="1" dirty="0">
                <a:solidFill>
                  <a:srgbClr val="FF0000"/>
                </a:solidFill>
                <a:latin typeface="楷体_GB2312" pitchFamily="49" charset="-122"/>
                <a:ea typeface="楷体_GB2312" pitchFamily="49" charset="-122"/>
              </a:rPr>
              <a:t>互逆</a:t>
            </a:r>
            <a:r>
              <a:rPr lang="zh-CN" altLang="en-US" sz="2800" dirty="0">
                <a:latin typeface="楷体_GB2312" pitchFamily="49" charset="-122"/>
                <a:ea typeface="楷体_GB2312" pitchFamily="49" charset="-122"/>
              </a:rPr>
              <a:t>的关系</a:t>
            </a:r>
            <a:r>
              <a:rPr lang="zh-CN" altLang="en-US" sz="2800" dirty="0" smtClean="0">
                <a:latin typeface="楷体_GB2312" pitchFamily="49" charset="-122"/>
                <a:ea typeface="楷体_GB2312" pitchFamily="49" charset="-122"/>
              </a:rPr>
              <a:t>。</a:t>
            </a:r>
            <a:endParaRPr lang="en-US" altLang="zh-CN" sz="2800" dirty="0" smtClean="0">
              <a:latin typeface="楷体_GB2312" pitchFamily="49" charset="-122"/>
              <a:ea typeface="楷体_GB2312" pitchFamily="49" charset="-122"/>
            </a:endParaRPr>
          </a:p>
          <a:p>
            <a:pPr marL="800100" lvl="1" indent="-342900">
              <a:lnSpc>
                <a:spcPct val="120000"/>
              </a:lnSpc>
              <a:spcBef>
                <a:spcPts val="600"/>
              </a:spcBef>
              <a:buFont typeface="Wingdings" panose="05000000000000000000" pitchFamily="2" charset="2"/>
              <a:buChar char="p"/>
            </a:pPr>
            <a:r>
              <a:rPr lang="zh-CN" altLang="en-US" sz="2800" dirty="0" smtClean="0">
                <a:latin typeface="楷体_GB2312" pitchFamily="49" charset="-122"/>
                <a:ea typeface="楷体_GB2312" pitchFamily="49" charset="-122"/>
              </a:rPr>
              <a:t>在</a:t>
            </a:r>
            <a:r>
              <a:rPr lang="zh-CN" altLang="en-US" sz="2800" dirty="0">
                <a:latin typeface="楷体_GB2312" pitchFamily="49" charset="-122"/>
                <a:ea typeface="楷体_GB2312" pitchFamily="49" charset="-122"/>
              </a:rPr>
              <a:t>实际检索中，查全率和查准率是不可能达到</a:t>
            </a:r>
            <a:r>
              <a:rPr lang="en-US" altLang="zh-CN" sz="2800" dirty="0">
                <a:latin typeface="楷体_GB2312" pitchFamily="49" charset="-122"/>
                <a:ea typeface="楷体_GB2312" pitchFamily="49" charset="-122"/>
              </a:rPr>
              <a:t>100%</a:t>
            </a:r>
            <a:r>
              <a:rPr lang="zh-CN" altLang="en-US" sz="2800" dirty="0">
                <a:latin typeface="楷体_GB2312" pitchFamily="49" charset="-122"/>
                <a:ea typeface="楷体_GB2312" pitchFamily="49" charset="-122"/>
              </a:rPr>
              <a:t>的</a:t>
            </a:r>
            <a:r>
              <a:rPr lang="zh-CN" altLang="en-US" sz="2800" dirty="0" smtClean="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8" name="Text Box 11"/>
          <p:cNvSpPr txBox="1">
            <a:spLocks noChangeArrowheads="1"/>
          </p:cNvSpPr>
          <p:nvPr/>
        </p:nvSpPr>
        <p:spPr bwMode="auto">
          <a:xfrm>
            <a:off x="2927268" y="3933056"/>
            <a:ext cx="547087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algn="ctr" eaLnBrk="1" hangingPunct="1">
              <a:spcBef>
                <a:spcPct val="50000"/>
              </a:spcBef>
            </a:pPr>
            <a:r>
              <a:rPr lang="zh-CN" altLang="en-US" sz="2400" b="1" dirty="0">
                <a:solidFill>
                  <a:srgbClr val="FF0000"/>
                </a:solidFill>
                <a:ea typeface="华文新魏" pitchFamily="2" charset="-122"/>
              </a:rPr>
              <a:t>相互制约</a:t>
            </a:r>
          </a:p>
          <a:p>
            <a:pPr algn="ctr" eaLnBrk="1" hangingPunct="1">
              <a:spcBef>
                <a:spcPct val="50000"/>
              </a:spcBef>
            </a:pPr>
            <a:r>
              <a:rPr lang="zh-CN" altLang="en-US" sz="2400" b="1" dirty="0">
                <a:solidFill>
                  <a:srgbClr val="FF0000"/>
                </a:solidFill>
                <a:ea typeface="华文新魏" pitchFamily="2" charset="-122"/>
              </a:rPr>
              <a:t>兼顾查全与查准</a:t>
            </a:r>
          </a:p>
        </p:txBody>
      </p:sp>
      <p:sp>
        <p:nvSpPr>
          <p:cNvPr id="2" name="矩形 1"/>
          <p:cNvSpPr/>
          <p:nvPr/>
        </p:nvSpPr>
        <p:spPr>
          <a:xfrm>
            <a:off x="1198662" y="332656"/>
            <a:ext cx="2031325" cy="646331"/>
          </a:xfrm>
          <a:prstGeom prst="rect">
            <a:avLst/>
          </a:prstGeom>
        </p:spPr>
        <p:txBody>
          <a:bodyPr wrap="none">
            <a:spAutoFit/>
          </a:bodyPr>
          <a:lstStyle/>
          <a:p>
            <a:r>
              <a:rPr lang="zh-CN" altLang="en-US" sz="3600" b="1" dirty="0" smtClean="0">
                <a:solidFill>
                  <a:srgbClr val="C00000"/>
                </a:solidFill>
              </a:rPr>
              <a:t>检索</a:t>
            </a:r>
            <a:r>
              <a:rPr lang="zh-CN" altLang="en-US" sz="3600" b="1" dirty="0">
                <a:solidFill>
                  <a:srgbClr val="C00000"/>
                </a:solidFill>
              </a:rPr>
              <a:t>效率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6" presetClass="emph" presetSubtype="0" fill="hold" grpId="1" nodeType="afterEffect">
                                  <p:stCondLst>
                                    <p:cond delay="0"/>
                                  </p:stCondLst>
                                  <p:childTnLst>
                                    <p:animScale>
                                      <p:cBhvr>
                                        <p:cTn id="10"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730750357"/>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285671" y="1484784"/>
            <a:ext cx="11377430" cy="2990627"/>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检索点</a:t>
            </a:r>
            <a:endParaRPr lang="en-US" altLang="zh-CN" sz="3200" dirty="0" smtClean="0">
              <a:latin typeface="楷体_GB2312" pitchFamily="49" charset="-122"/>
              <a:ea typeface="楷体_GB2312" pitchFamily="49" charset="-122"/>
            </a:endParaRPr>
          </a:p>
          <a:p>
            <a:pPr marL="1371600" lvl="2" indent="-457200">
              <a:lnSpc>
                <a:spcPct val="120000"/>
              </a:lnSpc>
              <a:spcBef>
                <a:spcPts val="600"/>
              </a:spcBef>
              <a:spcAft>
                <a:spcPts val="600"/>
              </a:spcAft>
              <a:buFont typeface="Wingdings" panose="05000000000000000000" pitchFamily="2" charset="2"/>
              <a:buChar char="ü"/>
            </a:pPr>
            <a:r>
              <a:rPr lang="zh-CN" altLang="en-US" sz="2800" b="1" dirty="0" smtClean="0">
                <a:solidFill>
                  <a:srgbClr val="FF0000"/>
                </a:solidFill>
                <a:latin typeface="楷体_GB2312" pitchFamily="49" charset="-122"/>
                <a:ea typeface="楷体_GB2312" pitchFamily="49" charset="-122"/>
              </a:rPr>
              <a:t>检索的出发点</a:t>
            </a:r>
            <a:r>
              <a:rPr lang="zh-CN" altLang="en-US" sz="2800" dirty="0" smtClean="0">
                <a:latin typeface="楷体_GB2312" pitchFamily="49" charset="-122"/>
                <a:ea typeface="楷体_GB2312" pitchFamily="49" charset="-122"/>
              </a:rPr>
              <a:t>，也称检索途径。在数据库中，每一个可检索的字段即为一个检索点，两者属于相互呼应的概念。</a:t>
            </a:r>
            <a:endParaRPr lang="en-US" altLang="zh-CN" sz="2800" dirty="0" smtClean="0">
              <a:latin typeface="楷体_GB2312" pitchFamily="49" charset="-122"/>
              <a:ea typeface="楷体_GB2312" pitchFamily="49" charset="-122"/>
            </a:endParaRPr>
          </a:p>
          <a:p>
            <a:pPr marL="1371600" lvl="2" indent="-457200">
              <a:lnSpc>
                <a:spcPct val="120000"/>
              </a:lnSpc>
              <a:spcBef>
                <a:spcPts val="600"/>
              </a:spcBef>
              <a:spcAft>
                <a:spcPts val="600"/>
              </a:spcAft>
              <a:buFont typeface="Wingdings" panose="05000000000000000000" pitchFamily="2" charset="2"/>
              <a:buChar char="ü"/>
            </a:pPr>
            <a:r>
              <a:rPr lang="zh-CN" altLang="en-US" sz="2800" dirty="0" smtClean="0">
                <a:latin typeface="楷体_GB2312" pitchFamily="49" charset="-122"/>
                <a:ea typeface="楷体_GB2312" pitchFamily="49" charset="-122"/>
              </a:rPr>
              <a:t>如：已知作者名字，可选择作者字段进行检索；已知篇名，可选择题名字段进行检索。</a:t>
            </a:r>
            <a:endParaRPr lang="zh-CN" altLang="en-US" sz="2800" dirty="0">
              <a:latin typeface="楷体_GB2312" pitchFamily="49" charset="-122"/>
              <a:ea typeface="楷体_GB2312" pitchFamily="49" charset="-122"/>
            </a:endParaRPr>
          </a:p>
        </p:txBody>
      </p:sp>
      <p:sp>
        <p:nvSpPr>
          <p:cNvPr id="2" name="矩形 1"/>
          <p:cNvSpPr/>
          <p:nvPr/>
        </p:nvSpPr>
        <p:spPr>
          <a:xfrm>
            <a:off x="1126654" y="404664"/>
            <a:ext cx="3467616" cy="584775"/>
          </a:xfrm>
          <a:prstGeom prst="rect">
            <a:avLst/>
          </a:prstGeom>
        </p:spPr>
        <p:txBody>
          <a:bodyPr wrap="none">
            <a:spAutoFit/>
          </a:bodyPr>
          <a:lstStyle/>
          <a:p>
            <a:r>
              <a:rPr lang="zh-CN" altLang="en-US" sz="3200" b="1" dirty="0" smtClean="0">
                <a:solidFill>
                  <a:srgbClr val="C00000"/>
                </a:solidFill>
              </a:rPr>
              <a:t>检索</a:t>
            </a:r>
            <a:r>
              <a:rPr lang="zh-CN" altLang="en-US" sz="3200" b="1" dirty="0">
                <a:solidFill>
                  <a:srgbClr val="C00000"/>
                </a:solidFill>
              </a:rPr>
              <a:t>点与检索字段</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2874991252"/>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98739" y="1484784"/>
            <a:ext cx="11377430" cy="3354380"/>
          </a:xfrm>
          <a:prstGeom prst="rect">
            <a:avLst/>
          </a:prstGeom>
          <a:noFill/>
        </p:spPr>
        <p:txBody>
          <a:bodyPr wrap="square" rtlCol="0">
            <a:spAutoFit/>
          </a:bodyPr>
          <a:lstStyle/>
          <a:p>
            <a:pPr>
              <a:spcAft>
                <a:spcPts val="1200"/>
              </a:spcAft>
            </a:pPr>
            <a:r>
              <a:rPr lang="zh-CN" altLang="en-US" sz="3200" dirty="0" smtClean="0">
                <a:latin typeface="楷体_GB2312" pitchFamily="49" charset="-122"/>
                <a:ea typeface="楷体_GB2312" pitchFamily="49" charset="-122"/>
              </a:rPr>
              <a:t>检索字段</a:t>
            </a:r>
            <a:endParaRPr lang="en-US" altLang="zh-CN" sz="3200" dirty="0" smtClean="0">
              <a:latin typeface="楷体_GB2312" pitchFamily="49" charset="-122"/>
              <a:ea typeface="楷体_GB2312" pitchFamily="49" charset="-122"/>
            </a:endParaRPr>
          </a:p>
          <a:p>
            <a:pPr marL="1371600" lvl="2" indent="-457200">
              <a:lnSpc>
                <a:spcPct val="120000"/>
              </a:lnSpc>
              <a:spcBef>
                <a:spcPts val="600"/>
              </a:spcBef>
              <a:spcAft>
                <a:spcPts val="600"/>
              </a:spcAft>
              <a:buFont typeface="Wingdings" panose="05000000000000000000" pitchFamily="2" charset="2"/>
              <a:buChar char="ü"/>
            </a:pPr>
            <a:r>
              <a:rPr lang="zh-CN" altLang="en-US" sz="2800" dirty="0" smtClean="0">
                <a:latin typeface="楷体_GB2312" pitchFamily="49" charset="-122"/>
                <a:ea typeface="楷体_GB2312" pitchFamily="49" charset="-122"/>
              </a:rPr>
              <a:t>又称</a:t>
            </a:r>
            <a:r>
              <a:rPr lang="zh-CN" altLang="en-US" sz="2800" b="1" dirty="0" smtClean="0">
                <a:solidFill>
                  <a:srgbClr val="FF0000"/>
                </a:solidFill>
                <a:latin typeface="楷体_GB2312" pitchFamily="49" charset="-122"/>
                <a:ea typeface="楷体_GB2312" pitchFamily="49" charset="-122"/>
              </a:rPr>
              <a:t>检索入口或检索项</a:t>
            </a:r>
            <a:r>
              <a:rPr lang="zh-CN" altLang="en-US" sz="2800" dirty="0" smtClean="0">
                <a:latin typeface="楷体_GB2312" pitchFamily="49" charset="-122"/>
                <a:ea typeface="楷体_GB2312" pitchFamily="49" charset="-122"/>
              </a:rPr>
              <a:t>。分为</a:t>
            </a:r>
            <a:r>
              <a:rPr lang="zh-CN" altLang="en-US" sz="2800" b="1" dirty="0" smtClean="0">
                <a:latin typeface="楷体_GB2312" pitchFamily="49" charset="-122"/>
                <a:ea typeface="楷体_GB2312" pitchFamily="49" charset="-122"/>
              </a:rPr>
              <a:t>基本检索字段</a:t>
            </a:r>
            <a:r>
              <a:rPr lang="zh-CN" altLang="en-US" sz="2800" dirty="0" smtClean="0">
                <a:latin typeface="楷体_GB2312" pitchFamily="49" charset="-122"/>
                <a:ea typeface="楷体_GB2312" pitchFamily="49" charset="-122"/>
              </a:rPr>
              <a:t>和</a:t>
            </a:r>
            <a:r>
              <a:rPr lang="zh-CN" altLang="en-US" sz="2800" b="1" dirty="0" smtClean="0">
                <a:latin typeface="楷体_GB2312" pitchFamily="49" charset="-122"/>
                <a:ea typeface="楷体_GB2312" pitchFamily="49" charset="-122"/>
              </a:rPr>
              <a:t>辅助检索字段</a:t>
            </a:r>
            <a:r>
              <a:rPr lang="zh-CN" altLang="en-US" sz="2800" dirty="0" smtClean="0">
                <a:latin typeface="楷体_GB2312" pitchFamily="49" charset="-122"/>
                <a:ea typeface="楷体_GB2312" pitchFamily="49" charset="-122"/>
              </a:rPr>
              <a:t>。</a:t>
            </a:r>
            <a:endParaRPr lang="en-US" altLang="zh-CN" sz="2800" dirty="0" smtClean="0">
              <a:latin typeface="楷体_GB2312" pitchFamily="49" charset="-122"/>
              <a:ea typeface="楷体_GB2312" pitchFamily="49" charset="-122"/>
            </a:endParaRPr>
          </a:p>
          <a:p>
            <a:pPr marL="1828800" lvl="3" indent="-457200">
              <a:lnSpc>
                <a:spcPct val="120000"/>
              </a:lnSpc>
              <a:spcBef>
                <a:spcPts val="600"/>
              </a:spcBef>
              <a:spcAft>
                <a:spcPts val="600"/>
              </a:spcAft>
              <a:buFont typeface="Wingdings" panose="05000000000000000000" pitchFamily="2" charset="2"/>
              <a:buChar char="l"/>
            </a:pPr>
            <a:r>
              <a:rPr lang="zh-CN" altLang="en-US" sz="2400" b="1" dirty="0" smtClean="0">
                <a:latin typeface="楷体_GB2312" pitchFamily="49" charset="-122"/>
                <a:ea typeface="楷体_GB2312" pitchFamily="49" charset="-122"/>
              </a:rPr>
              <a:t>基本</a:t>
            </a:r>
            <a:r>
              <a:rPr lang="zh-CN" altLang="en-US" sz="2400" b="1" dirty="0">
                <a:latin typeface="楷体_GB2312" pitchFamily="49" charset="-122"/>
                <a:ea typeface="楷体_GB2312" pitchFamily="49" charset="-122"/>
              </a:rPr>
              <a:t>检索字段</a:t>
            </a:r>
            <a:r>
              <a:rPr lang="zh-CN" altLang="en-US" sz="2400" dirty="0" smtClean="0">
                <a:latin typeface="楷体_GB2312" pitchFamily="49" charset="-122"/>
                <a:ea typeface="楷体_GB2312" pitchFamily="49" charset="-122"/>
              </a:rPr>
              <a:t>是指反映文献</a:t>
            </a:r>
            <a:r>
              <a:rPr lang="zh-CN" altLang="en-US" sz="2400" b="1" dirty="0" smtClean="0">
                <a:solidFill>
                  <a:srgbClr val="FF0000"/>
                </a:solidFill>
                <a:latin typeface="楷体_GB2312" pitchFamily="49" charset="-122"/>
                <a:ea typeface="楷体_GB2312" pitchFamily="49" charset="-122"/>
              </a:rPr>
              <a:t>内容特征</a:t>
            </a:r>
            <a:r>
              <a:rPr lang="zh-CN" altLang="en-US" sz="2400" dirty="0">
                <a:latin typeface="楷体_GB2312" pitchFamily="49" charset="-122"/>
                <a:ea typeface="楷体_GB2312" pitchFamily="49" charset="-122"/>
              </a:rPr>
              <a:t>的字段</a:t>
            </a:r>
            <a:r>
              <a:rPr lang="zh-CN" altLang="en-US" sz="2400" dirty="0" smtClean="0">
                <a:latin typeface="楷体_GB2312" pitchFamily="49" charset="-122"/>
                <a:ea typeface="楷体_GB2312" pitchFamily="49" charset="-122"/>
              </a:rPr>
              <a:t>，如题名、文摘、主题词等。</a:t>
            </a:r>
            <a:endParaRPr lang="en-US" altLang="zh-CN" sz="2400" dirty="0" smtClean="0">
              <a:latin typeface="楷体_GB2312" pitchFamily="49" charset="-122"/>
              <a:ea typeface="楷体_GB2312" pitchFamily="49" charset="-122"/>
            </a:endParaRPr>
          </a:p>
          <a:p>
            <a:pPr marL="1828800" lvl="3" indent="-457200">
              <a:lnSpc>
                <a:spcPct val="120000"/>
              </a:lnSpc>
              <a:spcBef>
                <a:spcPts val="600"/>
              </a:spcBef>
              <a:spcAft>
                <a:spcPts val="600"/>
              </a:spcAft>
              <a:buFont typeface="Wingdings" panose="05000000000000000000" pitchFamily="2" charset="2"/>
              <a:buChar char="l"/>
            </a:pPr>
            <a:r>
              <a:rPr lang="zh-CN" altLang="en-US" sz="2400" b="1" dirty="0" smtClean="0">
                <a:latin typeface="楷体_GB2312" pitchFamily="49" charset="-122"/>
                <a:ea typeface="楷体_GB2312" pitchFamily="49" charset="-122"/>
              </a:rPr>
              <a:t>辅助检索字段</a:t>
            </a:r>
            <a:r>
              <a:rPr lang="zh-CN" altLang="en-US" sz="2400" dirty="0" smtClean="0">
                <a:latin typeface="楷体_GB2312" pitchFamily="49" charset="-122"/>
                <a:ea typeface="楷体_GB2312" pitchFamily="49" charset="-122"/>
              </a:rPr>
              <a:t>是指反映文献</a:t>
            </a:r>
            <a:r>
              <a:rPr lang="zh-CN" altLang="en-US" sz="2400" b="1" dirty="0" smtClean="0">
                <a:solidFill>
                  <a:srgbClr val="FF0000"/>
                </a:solidFill>
                <a:latin typeface="楷体_GB2312" pitchFamily="49" charset="-122"/>
                <a:ea typeface="楷体_GB2312" pitchFamily="49" charset="-122"/>
              </a:rPr>
              <a:t>外部特征</a:t>
            </a:r>
            <a:r>
              <a:rPr lang="zh-CN" altLang="en-US" sz="2400" dirty="0" smtClean="0">
                <a:latin typeface="楷体_GB2312" pitchFamily="49" charset="-122"/>
                <a:ea typeface="楷体_GB2312" pitchFamily="49" charset="-122"/>
              </a:rPr>
              <a:t>的字段，如作者机构、来源出版物、出版年等。</a:t>
            </a:r>
            <a:endParaRPr lang="zh-CN" altLang="en-US" sz="2400" dirty="0">
              <a:latin typeface="楷体_GB2312" pitchFamily="49" charset="-122"/>
              <a:ea typeface="楷体_GB2312" pitchFamily="49" charset="-122"/>
            </a:endParaRPr>
          </a:p>
        </p:txBody>
      </p:sp>
      <p:sp>
        <p:nvSpPr>
          <p:cNvPr id="2" name="矩形 1"/>
          <p:cNvSpPr/>
          <p:nvPr/>
        </p:nvSpPr>
        <p:spPr>
          <a:xfrm>
            <a:off x="1198662" y="404664"/>
            <a:ext cx="3877985" cy="646331"/>
          </a:xfrm>
          <a:prstGeom prst="rect">
            <a:avLst/>
          </a:prstGeom>
        </p:spPr>
        <p:txBody>
          <a:bodyPr wrap="none">
            <a:spAutoFit/>
          </a:bodyPr>
          <a:lstStyle/>
          <a:p>
            <a:r>
              <a:rPr lang="zh-CN" altLang="en-US" sz="3600" b="1" dirty="0">
                <a:solidFill>
                  <a:srgbClr val="C00000"/>
                </a:solidFill>
              </a:rPr>
              <a:t>检索点与检索字段</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1994652334"/>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25841" y="1485449"/>
            <a:ext cx="8288420" cy="4662843"/>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5" name="AutoShape 5"/>
          <p:cNvSpPr/>
          <p:nvPr/>
        </p:nvSpPr>
        <p:spPr bwMode="auto">
          <a:xfrm>
            <a:off x="4322438" y="5449021"/>
            <a:ext cx="2495226" cy="428625"/>
          </a:xfrm>
          <a:prstGeom prst="borderCallout2">
            <a:avLst>
              <a:gd name="adj1" fmla="val 26667"/>
              <a:gd name="adj2" fmla="val 103648"/>
              <a:gd name="adj3" fmla="val 26667"/>
              <a:gd name="adj4" fmla="val 147148"/>
              <a:gd name="adj5" fmla="val -651228"/>
              <a:gd name="adj6" fmla="val 147631"/>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a:solidFill>
                  <a:schemeClr val="tx1"/>
                </a:solidFill>
              </a:rPr>
              <a:t>基本检索字段</a:t>
            </a:r>
          </a:p>
        </p:txBody>
      </p:sp>
      <p:sp>
        <p:nvSpPr>
          <p:cNvPr id="16" name="Line 11"/>
          <p:cNvSpPr>
            <a:spLocks noChangeShapeType="1"/>
          </p:cNvSpPr>
          <p:nvPr/>
        </p:nvSpPr>
        <p:spPr bwMode="auto">
          <a:xfrm>
            <a:off x="4976256" y="3551588"/>
            <a:ext cx="0" cy="1893537"/>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7" name="Line 12"/>
          <p:cNvSpPr>
            <a:spLocks noChangeShapeType="1"/>
          </p:cNvSpPr>
          <p:nvPr/>
        </p:nvSpPr>
        <p:spPr bwMode="auto">
          <a:xfrm>
            <a:off x="3119263" y="4147926"/>
            <a:ext cx="1856993" cy="1297199"/>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8" name="Line 13"/>
          <p:cNvSpPr>
            <a:spLocks noChangeShapeType="1"/>
          </p:cNvSpPr>
          <p:nvPr/>
        </p:nvSpPr>
        <p:spPr bwMode="auto">
          <a:xfrm>
            <a:off x="3119264" y="5013325"/>
            <a:ext cx="1856992" cy="431800"/>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 name="TextBox 18"/>
          <p:cNvSpPr txBox="1"/>
          <p:nvPr/>
        </p:nvSpPr>
        <p:spPr>
          <a:xfrm>
            <a:off x="1054646" y="334012"/>
            <a:ext cx="10943791" cy="646331"/>
          </a:xfrm>
          <a:prstGeom prst="rect">
            <a:avLst/>
          </a:prstGeom>
          <a:noFill/>
        </p:spPr>
        <p:txBody>
          <a:bodyPr wrap="square" rtlCol="0">
            <a:spAutoFit/>
          </a:bodyPr>
          <a:lstStyle/>
          <a:p>
            <a:r>
              <a:rPr lang="zh-CN" altLang="en-US" sz="3600" b="1" dirty="0" smtClean="0">
                <a:solidFill>
                  <a:srgbClr val="C00000"/>
                </a:solidFill>
              </a:rPr>
              <a:t>基本检索字段</a:t>
            </a:r>
            <a:endParaRPr lang="en-US" altLang="zh-CN" b="1" dirty="0">
              <a:solidFill>
                <a:srgbClr val="C00000"/>
              </a:solidFill>
            </a:endParaRPr>
          </a:p>
        </p:txBody>
      </p:sp>
      <p:sp>
        <p:nvSpPr>
          <p:cNvPr id="2" name="椭圆 1"/>
          <p:cNvSpPr/>
          <p:nvPr/>
        </p:nvSpPr>
        <p:spPr>
          <a:xfrm>
            <a:off x="2447276" y="2204864"/>
            <a:ext cx="6047885" cy="5040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03544" y="3078000"/>
            <a:ext cx="3839639" cy="32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1656076" y="3852000"/>
            <a:ext cx="1199994" cy="2959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1679292" y="4725144"/>
            <a:ext cx="1199994" cy="2959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9" name="图示 8"/>
          <p:cNvGraphicFramePr/>
          <p:nvPr>
            <p:extLst>
              <p:ext uri="{D42A27DB-BD31-4B8C-83A1-F6EECF244321}">
                <p14:modId xmlns:p14="http://schemas.microsoft.com/office/powerpoint/2010/main" val="1300009741"/>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25841" y="1485449"/>
            <a:ext cx="8288420" cy="4662843"/>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5" name="AutoShape 5"/>
          <p:cNvSpPr/>
          <p:nvPr/>
        </p:nvSpPr>
        <p:spPr bwMode="auto">
          <a:xfrm>
            <a:off x="5239244" y="4979120"/>
            <a:ext cx="2495226" cy="428625"/>
          </a:xfrm>
          <a:prstGeom prst="borderCallout2">
            <a:avLst>
              <a:gd name="adj1" fmla="val -14503"/>
              <a:gd name="adj2" fmla="val 74506"/>
              <a:gd name="adj3" fmla="val -10760"/>
              <a:gd name="adj4" fmla="val 75151"/>
              <a:gd name="adj5" fmla="val -696140"/>
              <a:gd name="adj6" fmla="val 67920"/>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solidFill>
                  <a:schemeClr val="tx1"/>
                </a:solidFill>
              </a:rPr>
              <a:t>辅助检索</a:t>
            </a:r>
            <a:r>
              <a:rPr lang="zh-CN" altLang="en-US" b="1" dirty="0">
                <a:solidFill>
                  <a:schemeClr val="tx1"/>
                </a:solidFill>
              </a:rPr>
              <a:t>字段</a:t>
            </a:r>
          </a:p>
        </p:txBody>
      </p:sp>
      <p:sp>
        <p:nvSpPr>
          <p:cNvPr id="16" name="Line 11"/>
          <p:cNvSpPr>
            <a:spLocks noChangeShapeType="1"/>
          </p:cNvSpPr>
          <p:nvPr/>
        </p:nvSpPr>
        <p:spPr bwMode="auto">
          <a:xfrm>
            <a:off x="4463238" y="3816869"/>
            <a:ext cx="1727967" cy="1162251"/>
          </a:xfrm>
          <a:prstGeom prst="lin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 name="TextBox 18"/>
          <p:cNvSpPr txBox="1"/>
          <p:nvPr/>
        </p:nvSpPr>
        <p:spPr>
          <a:xfrm>
            <a:off x="1244464" y="334011"/>
            <a:ext cx="10943791" cy="646331"/>
          </a:xfrm>
          <a:prstGeom prst="rect">
            <a:avLst/>
          </a:prstGeom>
          <a:noFill/>
        </p:spPr>
        <p:txBody>
          <a:bodyPr wrap="square" rtlCol="0">
            <a:spAutoFit/>
          </a:bodyPr>
          <a:lstStyle/>
          <a:p>
            <a:r>
              <a:rPr lang="zh-CN" altLang="en-US" sz="3600" b="1" dirty="0" smtClean="0">
                <a:solidFill>
                  <a:srgbClr val="C00000"/>
                </a:solidFill>
              </a:rPr>
              <a:t>辅助检索字段</a:t>
            </a:r>
            <a:endParaRPr lang="en-US" altLang="zh-CN" b="1" dirty="0">
              <a:solidFill>
                <a:srgbClr val="C00000"/>
              </a:solidFill>
            </a:endParaRPr>
          </a:p>
        </p:txBody>
      </p:sp>
      <p:sp>
        <p:nvSpPr>
          <p:cNvPr id="2" name="椭圆 1"/>
          <p:cNvSpPr/>
          <p:nvPr/>
        </p:nvSpPr>
        <p:spPr>
          <a:xfrm>
            <a:off x="3462914" y="1485448"/>
            <a:ext cx="6047885" cy="360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9575" y="3389587"/>
            <a:ext cx="3026682" cy="3274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48" name="AutoShape 4"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50" name="AutoShape 6"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grpSp>
        <p:nvGrpSpPr>
          <p:cNvPr id="23" name="Group 32"/>
          <p:cNvGrpSpPr/>
          <p:nvPr/>
        </p:nvGrpSpPr>
        <p:grpSpPr bwMode="auto">
          <a:xfrm>
            <a:off x="2666629" y="785794"/>
            <a:ext cx="6586191" cy="2071702"/>
            <a:chOff x="3692" y="1490"/>
            <a:chExt cx="1367" cy="2348"/>
          </a:xfrm>
        </p:grpSpPr>
        <p:sp>
          <p:nvSpPr>
            <p:cNvPr id="2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ea typeface="微软雅黑" panose="020B0503020204020204" pitchFamily="34" charset="-122"/>
              </a:endParaRPr>
            </a:p>
          </p:txBody>
        </p:sp>
        <p:sp>
          <p:nvSpPr>
            <p:cNvPr id="25"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ea typeface="微软雅黑" panose="020B0503020204020204" pitchFamily="34" charset="-122"/>
              </a:endParaRPr>
            </a:p>
          </p:txBody>
        </p:sp>
        <p:sp>
          <p:nvSpPr>
            <p:cNvPr id="2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7"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8"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9"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grpSp>
      <p:sp>
        <p:nvSpPr>
          <p:cNvPr id="30" name="Rectangle 3"/>
          <p:cNvSpPr txBox="1">
            <a:spLocks noChangeArrowheads="1"/>
          </p:cNvSpPr>
          <p:nvPr/>
        </p:nvSpPr>
        <p:spPr bwMode="auto">
          <a:xfrm>
            <a:off x="2776660" y="1000108"/>
            <a:ext cx="6476160" cy="1285884"/>
          </a:xfrm>
          <a:prstGeom prst="rect">
            <a:avLst/>
          </a:prstGeom>
          <a:noFill/>
          <a:ln w="9525">
            <a:noFill/>
            <a:miter lim="800000"/>
          </a:ln>
        </p:spPr>
        <p:txBody>
          <a:bodyPr/>
          <a:lstStyle/>
          <a:p>
            <a:pPr marL="342900" indent="-342900" algn="ctr" eaLnBrk="0" hangingPunct="0">
              <a:spcBef>
                <a:spcPct val="20000"/>
              </a:spcBef>
              <a:buClr>
                <a:srgbClr val="FF0000"/>
              </a:buClr>
            </a:pPr>
            <a:r>
              <a:rPr lang="zh-CN" altLang="en-US" sz="6000" b="1" dirty="0" smtClean="0">
                <a:latin typeface="微软雅黑" panose="020B0503020204020204" pitchFamily="34" charset="-122"/>
                <a:ea typeface="微软雅黑" panose="020B0503020204020204" pitchFamily="34" charset="-122"/>
              </a:rPr>
              <a:t>内容导航</a:t>
            </a:r>
            <a:endParaRPr lang="en-US" altLang="zh-CN" sz="6000" b="1" dirty="0">
              <a:latin typeface="微软雅黑" panose="020B0503020204020204" pitchFamily="34" charset="-122"/>
              <a:ea typeface="微软雅黑" panose="020B0503020204020204" pitchFamily="34" charset="-122"/>
            </a:endParaRPr>
          </a:p>
        </p:txBody>
      </p:sp>
      <p:pic>
        <p:nvPicPr>
          <p:cNvPr id="1027" name="Picture 3" descr="C:\Users\SCU-lnqn\Desktop\图书馆标志_简体.tif"/>
          <p:cNvPicPr>
            <a:picLocks noChangeAspect="1" noChangeArrowheads="1"/>
          </p:cNvPicPr>
          <p:nvPr/>
        </p:nvPicPr>
        <p:blipFill>
          <a:blip r:embed="rId2" cstate="print"/>
          <a:srcRect/>
          <a:stretch>
            <a:fillRect/>
          </a:stretch>
        </p:blipFill>
        <p:spPr bwMode="auto">
          <a:xfrm>
            <a:off x="95227" y="5572140"/>
            <a:ext cx="1619019" cy="1214422"/>
          </a:xfrm>
          <a:prstGeom prst="rect">
            <a:avLst/>
          </a:prstGeom>
          <a:noFill/>
        </p:spPr>
      </p:pic>
      <p:pic>
        <p:nvPicPr>
          <p:cNvPr id="39" name="Picture 2" descr="E:\ppt比赛\背景图片\760e9deb365b09c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76" t="77710" r="247"/>
          <a:stretch>
            <a:fillRect/>
          </a:stretch>
        </p:blipFill>
        <p:spPr bwMode="auto">
          <a:xfrm>
            <a:off x="1904751" y="5517232"/>
            <a:ext cx="10286798" cy="1316320"/>
          </a:xfrm>
          <a:prstGeom prst="rect">
            <a:avLst/>
          </a:prstGeom>
          <a:noFill/>
          <a:extLst>
            <a:ext uri="{909E8E84-426E-40DD-AFC4-6F175D3DCCD1}">
              <a14:hiddenFill xmlns:a14="http://schemas.microsoft.com/office/drawing/2010/main">
                <a:solidFill>
                  <a:srgbClr val="FFFFFF"/>
                </a:solidFill>
              </a14:hiddenFill>
            </a:ext>
          </a:extLst>
        </p:spPr>
      </p:pic>
      <p:sp>
        <p:nvSpPr>
          <p:cNvPr id="40" name="圆角矩形 39"/>
          <p:cNvSpPr/>
          <p:nvPr/>
        </p:nvSpPr>
        <p:spPr>
          <a:xfrm>
            <a:off x="952340" y="3068960"/>
            <a:ext cx="2285718" cy="2000264"/>
          </a:xfrm>
          <a:prstGeom prst="roundRect">
            <a:avLst/>
          </a:prstGeom>
          <a:solidFill>
            <a:srgbClr val="E3BBE1"/>
          </a:solid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1" name="Rectangle 3"/>
          <p:cNvSpPr txBox="1">
            <a:spLocks noChangeArrowheads="1"/>
          </p:cNvSpPr>
          <p:nvPr/>
        </p:nvSpPr>
        <p:spPr bwMode="auto">
          <a:xfrm>
            <a:off x="1047580"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概述</a:t>
            </a:r>
            <a:endParaRPr lang="en-US" altLang="zh-CN" sz="3600" b="1" dirty="0">
              <a:latin typeface="微软雅黑" panose="020B0503020204020204" pitchFamily="34" charset="-122"/>
              <a:ea typeface="微软雅黑" panose="020B0503020204020204" pitchFamily="34" charset="-122"/>
            </a:endParaRPr>
          </a:p>
        </p:txBody>
      </p:sp>
      <p:sp>
        <p:nvSpPr>
          <p:cNvPr id="42" name="圆角矩形 41"/>
          <p:cNvSpPr/>
          <p:nvPr/>
        </p:nvSpPr>
        <p:spPr>
          <a:xfrm>
            <a:off x="6285682" y="3068960"/>
            <a:ext cx="2285718" cy="2000264"/>
          </a:xfrm>
          <a:prstGeom prst="roundRect">
            <a:avLst/>
          </a:prstGeom>
          <a:solidFill>
            <a:srgbClr val="A7E8EB"/>
          </a:solidFill>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Rectangle 3"/>
          <p:cNvSpPr txBox="1">
            <a:spLocks noChangeArrowheads="1"/>
          </p:cNvSpPr>
          <p:nvPr/>
        </p:nvSpPr>
        <p:spPr bwMode="auto">
          <a:xfrm>
            <a:off x="6380921"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技术</a:t>
            </a:r>
            <a:endParaRPr lang="en-US" altLang="zh-CN" sz="3600" b="1" dirty="0">
              <a:latin typeface="微软雅黑" panose="020B0503020204020204" pitchFamily="34" charset="-122"/>
              <a:ea typeface="微软雅黑" panose="020B0503020204020204" pitchFamily="34" charset="-122"/>
            </a:endParaRPr>
          </a:p>
        </p:txBody>
      </p:sp>
      <p:sp>
        <p:nvSpPr>
          <p:cNvPr id="44" name="圆角矩形 43"/>
          <p:cNvSpPr/>
          <p:nvPr/>
        </p:nvSpPr>
        <p:spPr>
          <a:xfrm>
            <a:off x="3619012" y="3068960"/>
            <a:ext cx="2285718" cy="2000264"/>
          </a:xfrm>
          <a:prstGeom prst="roundRect">
            <a:avLst/>
          </a:prstGeom>
          <a:solidFill>
            <a:srgbClr val="F4D6CC"/>
          </a:solid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600" dirty="0"/>
          </a:p>
        </p:txBody>
      </p:sp>
      <p:sp>
        <p:nvSpPr>
          <p:cNvPr id="45" name="Rectangle 3"/>
          <p:cNvSpPr txBox="1">
            <a:spLocks noChangeArrowheads="1"/>
          </p:cNvSpPr>
          <p:nvPr/>
        </p:nvSpPr>
        <p:spPr bwMode="auto">
          <a:xfrm>
            <a:off x="3714251"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原理</a:t>
            </a:r>
            <a:endParaRPr lang="en-US" altLang="zh-CN" sz="3600" b="1" dirty="0">
              <a:latin typeface="微软雅黑" panose="020B0503020204020204" pitchFamily="34" charset="-122"/>
              <a:ea typeface="微软雅黑" panose="020B0503020204020204" pitchFamily="34" charset="-122"/>
            </a:endParaRPr>
          </a:p>
        </p:txBody>
      </p:sp>
      <p:sp>
        <p:nvSpPr>
          <p:cNvPr id="46" name="圆角矩形 45"/>
          <p:cNvSpPr/>
          <p:nvPr/>
        </p:nvSpPr>
        <p:spPr>
          <a:xfrm>
            <a:off x="8952355" y="3068960"/>
            <a:ext cx="2285718" cy="2000264"/>
          </a:xfrm>
          <a:prstGeom prst="roundRect">
            <a:avLst/>
          </a:prstGeom>
          <a:ln w="19050"/>
          <a:effectLst>
            <a:glow rad="635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3600" dirty="0"/>
          </a:p>
        </p:txBody>
      </p:sp>
      <p:sp>
        <p:nvSpPr>
          <p:cNvPr id="47" name="Rectangle 3"/>
          <p:cNvSpPr txBox="1">
            <a:spLocks noChangeArrowheads="1"/>
          </p:cNvSpPr>
          <p:nvPr/>
        </p:nvSpPr>
        <p:spPr bwMode="auto">
          <a:xfrm>
            <a:off x="9047594"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选词</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方法</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childTnLst>
                          </p:cTn>
                        </p:par>
                        <p:par>
                          <p:cTn id="17" fill="hold">
                            <p:stCondLst>
                              <p:cond delay="0"/>
                            </p:stCondLst>
                            <p:childTnLst>
                              <p:par>
                                <p:cTn id="18" presetID="35" presetClass="path" presetSubtype="0" accel="50000" decel="50000" fill="hold" grpId="0" nodeType="afterEffect">
                                  <p:stCondLst>
                                    <p:cond delay="0"/>
                                  </p:stCondLst>
                                  <p:childTnLst>
                                    <p:animMotion origin="layout" path="M 5E-6 -1.15607E-6 L -0.10938 0.00116 " pathEditMode="relative" rAng="0" ptsTypes="AA">
                                      <p:cBhvr>
                                        <p:cTn id="19" dur="2000" fill="hold"/>
                                        <p:tgtEl>
                                          <p:spTgt spid="42"/>
                                        </p:tgtEl>
                                        <p:attrNameLst>
                                          <p:attrName>ppt_x</p:attrName>
                                          <p:attrName>ppt_y</p:attrName>
                                        </p:attrNameLst>
                                      </p:cBhvr>
                                      <p:rCtr x="-5469" y="46"/>
                                    </p:animMotion>
                                  </p:childTnLst>
                                </p:cTn>
                              </p:par>
                              <p:par>
                                <p:cTn id="20" presetID="35" presetClass="path" presetSubtype="0" accel="50000" decel="50000" fill="hold" grpId="0" nodeType="withEffect">
                                  <p:stCondLst>
                                    <p:cond delay="0"/>
                                  </p:stCondLst>
                                  <p:childTnLst>
                                    <p:animMotion origin="layout" path="M 4.16667E-6 -1.15607E-6 L -0.1099 0.00116 " pathEditMode="relative" rAng="0" ptsTypes="AA">
                                      <p:cBhvr>
                                        <p:cTn id="21" dur="2000" fill="hold"/>
                                        <p:tgtEl>
                                          <p:spTgt spid="43"/>
                                        </p:tgtEl>
                                        <p:attrNameLst>
                                          <p:attrName>ppt_x</p:attrName>
                                          <p:attrName>ppt_y</p:attrName>
                                        </p:attrNameLst>
                                      </p:cBhvr>
                                      <p:rCtr x="-5503" y="46"/>
                                    </p:animMotion>
                                  </p:childTnLst>
                                </p:cTn>
                              </p:par>
                            </p:childTnLst>
                          </p:cTn>
                        </p:par>
                        <p:par>
                          <p:cTn id="22" fill="hold">
                            <p:stCondLst>
                              <p:cond delay="2000"/>
                            </p:stCondLst>
                            <p:childTnLst>
                              <p:par>
                                <p:cTn id="23" presetID="6" presetClass="emph" presetSubtype="0" fill="hold" grpId="1" nodeType="afterEffect">
                                  <p:stCondLst>
                                    <p:cond delay="0"/>
                                  </p:stCondLst>
                                  <p:childTnLst>
                                    <p:animScale>
                                      <p:cBhvr>
                                        <p:cTn id="24" dur="2000" fill="hold"/>
                                        <p:tgtEl>
                                          <p:spTgt spid="42"/>
                                        </p:tgtEl>
                                      </p:cBhvr>
                                      <p:by x="120000" y="120000"/>
                                    </p:animScale>
                                  </p:childTnLst>
                                </p:cTn>
                              </p:par>
                              <p:par>
                                <p:cTn id="25" presetID="6" presetClass="emph" presetSubtype="0" fill="hold" grpId="1" nodeType="withEffect">
                                  <p:stCondLst>
                                    <p:cond delay="0"/>
                                  </p:stCondLst>
                                  <p:childTnLst>
                                    <p:animScale>
                                      <p:cBhvr>
                                        <p:cTn id="26" dur="2000" fill="hold"/>
                                        <p:tgtEl>
                                          <p:spTgt spid="4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2" grpId="1" animBg="1"/>
      <p:bldP spid="43" grpId="0"/>
      <p:bldP spid="43" grpId="1"/>
      <p:bldP spid="44" grpId="0" animBg="1"/>
      <p:bldP spid="45" grpId="0"/>
      <p:bldP spid="46"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http://pic22.nipic.com/20120627/10197997_124943716000_2.jpg"/>
          <p:cNvPicPr>
            <a:picLocks noChangeAspect="1" noChangeArrowheads="1"/>
          </p:cNvPicPr>
          <p:nvPr/>
        </p:nvPicPr>
        <p:blipFill>
          <a:blip r:embed="rId3" cstate="print"/>
          <a:srcRect l="6277" t="9245" r="50618" b="6380"/>
          <a:stretch>
            <a:fillRect/>
          </a:stretch>
        </p:blipFill>
        <p:spPr bwMode="auto">
          <a:xfrm>
            <a:off x="0" y="2285992"/>
            <a:ext cx="3238058" cy="3601496"/>
          </a:xfrm>
          <a:prstGeom prst="rect">
            <a:avLst/>
          </a:prstGeom>
          <a:noFill/>
          <a:ln w="9525">
            <a:noFill/>
            <a:miter lim="800000"/>
            <a:headEnd/>
            <a:tailEnd/>
          </a:ln>
        </p:spPr>
      </p:pic>
      <p:sp>
        <p:nvSpPr>
          <p:cNvPr id="5" name="Rectangle 3"/>
          <p:cNvSpPr txBox="1">
            <a:spLocks noChangeArrowheads="1"/>
          </p:cNvSpPr>
          <p:nvPr/>
        </p:nvSpPr>
        <p:spPr>
          <a:xfrm>
            <a:off x="3428535" y="1142984"/>
            <a:ext cx="8138567" cy="4786346"/>
          </a:xfrm>
          <a:prstGeom prst="rect">
            <a:avLst/>
          </a:prstGeom>
        </p:spPr>
        <p:txBody>
          <a:bodyPr/>
          <a:lstStyle/>
          <a:p>
            <a:pPr marL="342900" marR="0" lvl="0" indent="-342900" algn="l" defTabSz="914400" rtl="0" eaLnBrk="1" fontAlgn="auto" latinLnBrk="0" hangingPunct="1">
              <a:lnSpc>
                <a:spcPct val="100000"/>
              </a:lnSpc>
              <a:spcBef>
                <a:spcPct val="20000"/>
              </a:spcBef>
              <a:spcAft>
                <a:spcPct val="20000"/>
              </a:spcAft>
              <a:buClr>
                <a:schemeClr val="hlink"/>
              </a:buClr>
              <a:buSzPct val="90000"/>
              <a:buFont typeface="Wingdings" panose="05000000000000000000" pitchFamily="2" charset="2"/>
              <a:buChar char="l"/>
              <a:defRPr/>
            </a:pPr>
            <a:r>
              <a:rPr kumimoji="0" lang="zh-CN" altLang="en-US" sz="3600" b="1" i="0" u="none" strike="noStrike" kern="1200" cap="none" spc="0" normalizeH="0" baseline="0" noProof="0" dirty="0" smtClean="0">
                <a:ln>
                  <a:noFill/>
                </a:ln>
                <a:solidFill>
                  <a:schemeClr val="tx1"/>
                </a:solidFill>
                <a:effectLst/>
                <a:uLnTx/>
                <a:uFillTx/>
                <a:latin typeface="+mn-lt"/>
                <a:ea typeface="+mn-ea"/>
                <a:cs typeface="+mn-cs"/>
              </a:rPr>
              <a:t>学习目标：</a:t>
            </a:r>
          </a:p>
          <a:p>
            <a:pPr marL="342900" lvl="0" indent="-342900">
              <a:lnSpc>
                <a:spcPct val="110000"/>
              </a:lnSpc>
              <a:spcBef>
                <a:spcPct val="20000"/>
              </a:spcBef>
              <a:buClr>
                <a:schemeClr val="hlink"/>
              </a:buClr>
              <a:buSzPct val="120000"/>
              <a:buFont typeface="Wingdings" panose="05000000000000000000" pitchFamily="2" charset="2"/>
              <a:buChar char="Ø"/>
              <a:defRPr/>
            </a:pPr>
            <a:r>
              <a:rPr lang="zh-CN" altLang="en-US" sz="2400" b="1" dirty="0"/>
              <a:t>了解检索的评价指标</a:t>
            </a:r>
            <a:endParaRPr lang="en-US" altLang="zh-CN" sz="2400" b="1" dirty="0"/>
          </a:p>
          <a:p>
            <a:pPr marL="342900" lvl="0" indent="-342900">
              <a:lnSpc>
                <a:spcPct val="110000"/>
              </a:lnSpc>
              <a:spcBef>
                <a:spcPct val="20000"/>
              </a:spcBef>
              <a:buClr>
                <a:schemeClr val="hlink"/>
              </a:buClr>
              <a:buSzPct val="120000"/>
              <a:buFont typeface="Wingdings" panose="05000000000000000000" pitchFamily="2" charset="2"/>
              <a:buChar char="Ø"/>
              <a:defRPr/>
            </a:pPr>
            <a:r>
              <a:rPr lang="zh-CN" altLang="en-US" sz="2400" b="1" dirty="0"/>
              <a:t>理解检索点和检索字段的含义</a:t>
            </a:r>
          </a:p>
          <a:p>
            <a:pPr marL="342900" marR="0" lvl="0" indent="-342900" algn="l" defTabSz="914400" rtl="0" eaLnBrk="1" fontAlgn="auto" latinLnBrk="0" hangingPunct="1">
              <a:lnSpc>
                <a:spcPct val="110000"/>
              </a:lnSpc>
              <a:spcBef>
                <a:spcPct val="20000"/>
              </a:spcBef>
              <a:spcAft>
                <a:spcPts val="0"/>
              </a:spcAft>
              <a:buClr>
                <a:schemeClr val="hlink"/>
              </a:buClr>
              <a:buSzTx/>
              <a:buFont typeface="Wingdings" panose="05000000000000000000" pitchFamily="2" charset="2"/>
              <a:buChar char="Ø"/>
              <a:defRPr/>
            </a:pPr>
            <a:endParaRPr kumimoji="0" lang="zh-CN" altLang="en-US" sz="20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20000"/>
              </a:spcAft>
              <a:buClr>
                <a:schemeClr val="hlink"/>
              </a:buClr>
              <a:buSzPct val="90000"/>
              <a:buFont typeface="Wingdings" panose="05000000000000000000" pitchFamily="2" charset="2"/>
              <a:buChar char="l"/>
              <a:defRPr/>
            </a:pPr>
            <a:r>
              <a:rPr kumimoji="0" lang="zh-CN" altLang="en-US" sz="3600" b="1" i="0" u="none" strike="noStrike" kern="1200" cap="none" spc="0" normalizeH="0" baseline="0" noProof="0" dirty="0" smtClean="0">
                <a:ln>
                  <a:noFill/>
                </a:ln>
                <a:solidFill>
                  <a:schemeClr val="tx1"/>
                </a:solidFill>
                <a:effectLst/>
                <a:uLnTx/>
                <a:uFillTx/>
                <a:latin typeface="+mn-lt"/>
                <a:ea typeface="+mn-ea"/>
                <a:cs typeface="+mn-cs"/>
              </a:rPr>
              <a:t>学习重点和难点：</a:t>
            </a:r>
          </a:p>
          <a:p>
            <a:pPr marL="342900" lvl="0" indent="-342900">
              <a:lnSpc>
                <a:spcPct val="110000"/>
              </a:lnSpc>
              <a:spcBef>
                <a:spcPct val="20000"/>
              </a:spcBef>
              <a:buClr>
                <a:schemeClr val="hlink"/>
              </a:buClr>
              <a:buSzPct val="120000"/>
              <a:buFont typeface="Wingdings" panose="05000000000000000000" pitchFamily="2" charset="2"/>
              <a:buChar char="Ø"/>
              <a:defRPr/>
            </a:pPr>
            <a:r>
              <a:rPr lang="zh-CN" altLang="en-US" sz="2400" b="1" dirty="0" smtClean="0"/>
              <a:t>了解常见的检索技术</a:t>
            </a:r>
            <a:endParaRPr lang="en-US" altLang="zh-CN" sz="2400" b="1" dirty="0" smtClean="0"/>
          </a:p>
          <a:p>
            <a:pPr marL="342900" lvl="0" indent="-342900">
              <a:lnSpc>
                <a:spcPct val="110000"/>
              </a:lnSpc>
              <a:spcBef>
                <a:spcPct val="20000"/>
              </a:spcBef>
              <a:buClr>
                <a:schemeClr val="hlink"/>
              </a:buClr>
              <a:buSzPct val="120000"/>
              <a:buFont typeface="Wingdings" panose="05000000000000000000" pitchFamily="2" charset="2"/>
              <a:buChar char="Ø"/>
              <a:defRPr/>
            </a:pPr>
            <a:r>
              <a:rPr lang="zh-CN" altLang="en-US" sz="2400" b="1" dirty="0" smtClean="0"/>
              <a:t>掌握选择检索词的基本方法和技巧</a:t>
            </a:r>
            <a:endParaRPr lang="en-US" altLang="zh-CN" sz="2400" b="1" dirty="0"/>
          </a:p>
          <a:p>
            <a:pPr marL="342900" lvl="0" indent="-342900">
              <a:lnSpc>
                <a:spcPct val="110000"/>
              </a:lnSpc>
              <a:spcBef>
                <a:spcPct val="20000"/>
              </a:spcBef>
              <a:buClr>
                <a:schemeClr val="hlink"/>
              </a:buClr>
              <a:buSzPct val="120000"/>
              <a:buFont typeface="Wingdings" panose="05000000000000000000" pitchFamily="2" charset="2"/>
              <a:buChar char="Ø"/>
              <a:defRPr/>
            </a:pPr>
            <a:endParaRPr lang="zh-CN" altLang="en-US" sz="2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84557328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285671" y="1484784"/>
            <a:ext cx="11377430" cy="3498458"/>
          </a:xfrm>
          <a:prstGeom prst="rect">
            <a:avLst/>
          </a:prstGeom>
          <a:noFill/>
        </p:spPr>
        <p:txBody>
          <a:bodyPr wrap="square" rtlCol="0">
            <a:spAutoFit/>
          </a:bodyPr>
          <a:lstStyle/>
          <a:p>
            <a:pPr>
              <a:spcAft>
                <a:spcPts val="1200"/>
              </a:spcAft>
            </a:pPr>
            <a:r>
              <a:rPr lang="zh-CN" altLang="en-US" sz="3200" dirty="0" smtClean="0">
                <a:latin typeface="楷体_GB2312" pitchFamily="49" charset="-122"/>
                <a:ea typeface="楷体_GB2312" pitchFamily="49" charset="-122"/>
              </a:rPr>
              <a:t>布尔逻辑算符</a:t>
            </a:r>
            <a:endParaRPr lang="en-US" altLang="zh-CN" sz="3200" dirty="0" smtClean="0">
              <a:latin typeface="楷体_GB2312" pitchFamily="49" charset="-122"/>
              <a:ea typeface="楷体_GB2312" pitchFamily="49" charset="-122"/>
            </a:endParaRPr>
          </a:p>
          <a:p>
            <a:pPr marL="1257300" lvl="2"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位置算符</a:t>
            </a:r>
            <a:endParaRPr lang="en-US" altLang="zh-CN" sz="3200" dirty="0" smtClean="0">
              <a:latin typeface="楷体_GB2312" pitchFamily="49" charset="-122"/>
              <a:ea typeface="楷体_GB2312" pitchFamily="49" charset="-122"/>
            </a:endParaRP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截词</a:t>
            </a:r>
            <a:r>
              <a:rPr lang="zh-CN" altLang="en-US" sz="3200" dirty="0" smtClean="0">
                <a:latin typeface="楷体_GB2312" pitchFamily="49" charset="-122"/>
                <a:ea typeface="楷体_GB2312" pitchFamily="49" charset="-122"/>
              </a:rPr>
              <a:t>算符</a:t>
            </a:r>
            <a:endParaRPr lang="en-US" altLang="zh-CN" sz="3200" dirty="0" smtClean="0">
              <a:latin typeface="楷体_GB2312" pitchFamily="49" charset="-122"/>
              <a:ea typeface="楷体_GB2312" pitchFamily="49" charset="-122"/>
            </a:endParaRPr>
          </a:p>
          <a:p>
            <a:pPr marL="1257300" lvl="2" indent="-342900">
              <a:lnSpc>
                <a:spcPct val="120000"/>
              </a:lnSpc>
              <a:spcBef>
                <a:spcPts val="600"/>
              </a:spcBef>
              <a:spcAft>
                <a:spcPts val="600"/>
              </a:spcAft>
              <a:buFont typeface="Wingdings" panose="05000000000000000000" pitchFamily="2" charset="2"/>
              <a:buChar char="p"/>
            </a:pPr>
            <a:r>
              <a:rPr lang="en-US" altLang="zh-CN" sz="3200" dirty="0" smtClean="0">
                <a:latin typeface="楷体_GB2312" pitchFamily="49" charset="-122"/>
                <a:ea typeface="楷体_GB2312" pitchFamily="49" charset="-122"/>
              </a:rPr>
              <a:t>……</a:t>
            </a:r>
          </a:p>
          <a:p>
            <a:pPr marL="800100" lvl="1" indent="-342900">
              <a:lnSpc>
                <a:spcPct val="120000"/>
              </a:lnSpc>
              <a:spcBef>
                <a:spcPts val="600"/>
              </a:spcBef>
              <a:spcAft>
                <a:spcPts val="600"/>
              </a:spcAft>
              <a:buFont typeface="Wingdings" panose="05000000000000000000" pitchFamily="2" charset="2"/>
              <a:buChar char="p"/>
            </a:pPr>
            <a:endParaRPr lang="zh-CN" altLang="en-US" sz="2800" dirty="0" smtClean="0">
              <a:latin typeface="楷体_GB2312" pitchFamily="49" charset="-122"/>
              <a:ea typeface="楷体_GB2312" pitchFamily="49" charset="-122"/>
            </a:endParaRPr>
          </a:p>
        </p:txBody>
      </p:sp>
      <p:sp>
        <p:nvSpPr>
          <p:cNvPr id="7" name="矩形 6"/>
          <p:cNvSpPr/>
          <p:nvPr/>
        </p:nvSpPr>
        <p:spPr>
          <a:xfrm>
            <a:off x="1198662" y="332656"/>
            <a:ext cx="2037737" cy="646331"/>
          </a:xfrm>
          <a:prstGeom prst="rect">
            <a:avLst/>
          </a:prstGeom>
        </p:spPr>
        <p:txBody>
          <a:bodyPr wrap="none">
            <a:spAutoFit/>
          </a:bodyPr>
          <a:lstStyle/>
          <a:p>
            <a:r>
              <a:rPr lang="zh-CN" altLang="en-US" sz="3600" b="1" dirty="0">
                <a:solidFill>
                  <a:srgbClr val="C00000"/>
                </a:solidFill>
              </a:rPr>
              <a:t>检索技术</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93774474"/>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grpSp>
        <p:nvGrpSpPr>
          <p:cNvPr id="33" name="组合 32"/>
          <p:cNvGrpSpPr/>
          <p:nvPr/>
        </p:nvGrpSpPr>
        <p:grpSpPr>
          <a:xfrm>
            <a:off x="2161033" y="2132856"/>
            <a:ext cx="7966096" cy="3643312"/>
            <a:chOff x="1692275" y="2030413"/>
            <a:chExt cx="5975350" cy="3643312"/>
          </a:xfrm>
        </p:grpSpPr>
        <p:sp>
          <p:nvSpPr>
            <p:cNvPr id="6" name="AutoShape 13">
              <a:hlinkClick r:id="" action="ppaction://noaction" highlightClick="1"/>
            </p:cNvPr>
            <p:cNvSpPr>
              <a:spLocks noChangeArrowheads="1"/>
            </p:cNvSpPr>
            <p:nvPr/>
          </p:nvSpPr>
          <p:spPr bwMode="auto">
            <a:xfrm>
              <a:off x="4598988" y="2667000"/>
              <a:ext cx="1905000" cy="3810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zh-CN" altLang="en-US" sz="1800">
                <a:ea typeface="宋体" panose="02010600030101010101" pitchFamily="2" charset="-122"/>
              </a:endParaRPr>
            </a:p>
          </p:txBody>
        </p:sp>
        <p:sp>
          <p:nvSpPr>
            <p:cNvPr id="7" name="AutoShape 14">
              <a:hlinkClick r:id="rId8" action="ppaction://hlinksldjump" highlightClick="1"/>
            </p:cNvPr>
            <p:cNvSpPr>
              <a:spLocks noChangeArrowheads="1"/>
            </p:cNvSpPr>
            <p:nvPr/>
          </p:nvSpPr>
          <p:spPr bwMode="auto">
            <a:xfrm>
              <a:off x="4598988" y="3505200"/>
              <a:ext cx="1828800" cy="3810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zh-CN" altLang="en-US" sz="1800">
                <a:ea typeface="宋体" panose="02010600030101010101" pitchFamily="2" charset="-122"/>
              </a:endParaRPr>
            </a:p>
          </p:txBody>
        </p:sp>
        <p:grpSp>
          <p:nvGrpSpPr>
            <p:cNvPr id="8" name="Group 16"/>
            <p:cNvGrpSpPr/>
            <p:nvPr/>
          </p:nvGrpSpPr>
          <p:grpSpPr bwMode="auto">
            <a:xfrm>
              <a:off x="6115050" y="2317750"/>
              <a:ext cx="1552575" cy="1447800"/>
              <a:chOff x="2016" y="1920"/>
              <a:chExt cx="1680" cy="1680"/>
            </a:xfrm>
          </p:grpSpPr>
          <p:sp>
            <p:nvSpPr>
              <p:cNvPr id="9" name="Oval 17"/>
              <p:cNvSpPr>
                <a:spLocks noChangeArrowheads="1"/>
              </p:cNvSpPr>
              <p:nvPr/>
            </p:nvSpPr>
            <p:spPr bwMode="gray">
              <a:xfrm>
                <a:off x="2016" y="1920"/>
                <a:ext cx="1680" cy="1680"/>
              </a:xfrm>
              <a:prstGeom prst="ellipse">
                <a:avLst/>
              </a:prstGeom>
              <a:gradFill rotWithShape="1">
                <a:gsLst>
                  <a:gs pos="0">
                    <a:srgbClr val="CCCC00"/>
                  </a:gs>
                  <a:gs pos="100000">
                    <a:srgbClr val="5D5D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800">
                  <a:ea typeface="宋体" panose="02010600030101010101" pitchFamily="2" charset="-122"/>
                </a:endParaRPr>
              </a:p>
            </p:txBody>
          </p:sp>
          <p:sp>
            <p:nvSpPr>
              <p:cNvPr id="10" name="Freeform 18"/>
              <p:cNvSpPr/>
              <p:nvPr/>
            </p:nvSpPr>
            <p:spPr bwMode="gray">
              <a:xfrm>
                <a:off x="2208" y="1948"/>
                <a:ext cx="1296" cy="634"/>
              </a:xfrm>
              <a:custGeom>
                <a:avLst/>
                <a:gdLst>
                  <a:gd name="T0" fmla="*/ 1074 w 1321"/>
                  <a:gd name="T1" fmla="*/ 126 h 712"/>
                  <a:gd name="T2" fmla="*/ 1088 w 1321"/>
                  <a:gd name="T3" fmla="*/ 139 h 712"/>
                  <a:gd name="T4" fmla="*/ 1091 w 1321"/>
                  <a:gd name="T5" fmla="*/ 151 h 712"/>
                  <a:gd name="T6" fmla="*/ 1086 w 1321"/>
                  <a:gd name="T7" fmla="*/ 162 h 712"/>
                  <a:gd name="T8" fmla="*/ 1072 w 1321"/>
                  <a:gd name="T9" fmla="*/ 171 h 712"/>
                  <a:gd name="T10" fmla="*/ 1051 w 1321"/>
                  <a:gd name="T11" fmla="*/ 182 h 712"/>
                  <a:gd name="T12" fmla="*/ 1023 w 1321"/>
                  <a:gd name="T13" fmla="*/ 190 h 712"/>
                  <a:gd name="T14" fmla="*/ 988 w 1321"/>
                  <a:gd name="T15" fmla="*/ 197 h 712"/>
                  <a:gd name="T16" fmla="*/ 948 w 1321"/>
                  <a:gd name="T17" fmla="*/ 204 h 712"/>
                  <a:gd name="T18" fmla="*/ 902 w 1321"/>
                  <a:gd name="T19" fmla="*/ 209 h 712"/>
                  <a:gd name="T20" fmla="*/ 852 w 1321"/>
                  <a:gd name="T21" fmla="*/ 214 h 712"/>
                  <a:gd name="T22" fmla="*/ 799 w 1321"/>
                  <a:gd name="T23" fmla="*/ 216 h 712"/>
                  <a:gd name="T24" fmla="*/ 740 w 1321"/>
                  <a:gd name="T25" fmla="*/ 221 h 712"/>
                  <a:gd name="T26" fmla="*/ 681 w 1321"/>
                  <a:gd name="T27" fmla="*/ 222 h 712"/>
                  <a:gd name="T28" fmla="*/ 657 w 1321"/>
                  <a:gd name="T29" fmla="*/ 223 h 712"/>
                  <a:gd name="T30" fmla="*/ 393 w 1321"/>
                  <a:gd name="T31" fmla="*/ 223 h 712"/>
                  <a:gd name="T32" fmla="*/ 389 w 1321"/>
                  <a:gd name="T33" fmla="*/ 223 h 712"/>
                  <a:gd name="T34" fmla="*/ 337 w 1321"/>
                  <a:gd name="T35" fmla="*/ 222 h 712"/>
                  <a:gd name="T36" fmla="*/ 287 w 1321"/>
                  <a:gd name="T37" fmla="*/ 221 h 712"/>
                  <a:gd name="T38" fmla="*/ 240 w 1321"/>
                  <a:gd name="T39" fmla="*/ 218 h 712"/>
                  <a:gd name="T40" fmla="*/ 195 w 1321"/>
                  <a:gd name="T41" fmla="*/ 215 h 712"/>
                  <a:gd name="T42" fmla="*/ 155 w 1321"/>
                  <a:gd name="T43" fmla="*/ 212 h 712"/>
                  <a:gd name="T44" fmla="*/ 118 w 1321"/>
                  <a:gd name="T45" fmla="*/ 207 h 712"/>
                  <a:gd name="T46" fmla="*/ 82 w 1321"/>
                  <a:gd name="T47" fmla="*/ 203 h 712"/>
                  <a:gd name="T48" fmla="*/ 57 w 1321"/>
                  <a:gd name="T49" fmla="*/ 198 h 712"/>
                  <a:gd name="T50" fmla="*/ 29 w 1321"/>
                  <a:gd name="T51" fmla="*/ 191 h 712"/>
                  <a:gd name="T52" fmla="*/ 18 w 1321"/>
                  <a:gd name="T53" fmla="*/ 183 h 712"/>
                  <a:gd name="T54" fmla="*/ 6 w 1321"/>
                  <a:gd name="T55" fmla="*/ 174 h 712"/>
                  <a:gd name="T56" fmla="*/ 0 w 1321"/>
                  <a:gd name="T57" fmla="*/ 164 h 712"/>
                  <a:gd name="T58" fmla="*/ 0 w 1321"/>
                  <a:gd name="T59" fmla="*/ 163 h 712"/>
                  <a:gd name="T60" fmla="*/ 4 w 1321"/>
                  <a:gd name="T61" fmla="*/ 151 h 712"/>
                  <a:gd name="T62" fmla="*/ 16 w 1321"/>
                  <a:gd name="T63" fmla="*/ 140 h 712"/>
                  <a:gd name="T64" fmla="*/ 41 w 1321"/>
                  <a:gd name="T65" fmla="*/ 116 h 712"/>
                  <a:gd name="T66" fmla="*/ 76 w 1321"/>
                  <a:gd name="T67" fmla="*/ 93 h 712"/>
                  <a:gd name="T68" fmla="*/ 122 w 1321"/>
                  <a:gd name="T69" fmla="*/ 74 h 712"/>
                  <a:gd name="T70" fmla="*/ 169 w 1321"/>
                  <a:gd name="T71" fmla="*/ 54 h 712"/>
                  <a:gd name="T72" fmla="*/ 223 w 1321"/>
                  <a:gd name="T73" fmla="*/ 38 h 712"/>
                  <a:gd name="T74" fmla="*/ 282 w 1321"/>
                  <a:gd name="T75" fmla="*/ 26 h 712"/>
                  <a:gd name="T76" fmla="*/ 342 w 1321"/>
                  <a:gd name="T77" fmla="*/ 14 h 712"/>
                  <a:gd name="T78" fmla="*/ 411 w 1321"/>
                  <a:gd name="T79" fmla="*/ 7 h 712"/>
                  <a:gd name="T80" fmla="*/ 480 w 1321"/>
                  <a:gd name="T81" fmla="*/ 4 h 712"/>
                  <a:gd name="T82" fmla="*/ 551 w 1321"/>
                  <a:gd name="T83" fmla="*/ 0 h 712"/>
                  <a:gd name="T84" fmla="*/ 551 w 1321"/>
                  <a:gd name="T85" fmla="*/ 0 h 712"/>
                  <a:gd name="T86" fmla="*/ 627 w 1321"/>
                  <a:gd name="T87" fmla="*/ 4 h 712"/>
                  <a:gd name="T88" fmla="*/ 700 w 1321"/>
                  <a:gd name="T89" fmla="*/ 7 h 712"/>
                  <a:gd name="T90" fmla="*/ 770 w 1321"/>
                  <a:gd name="T91" fmla="*/ 16 h 712"/>
                  <a:gd name="T92" fmla="*/ 835 w 1321"/>
                  <a:gd name="T93" fmla="*/ 28 h 712"/>
                  <a:gd name="T94" fmla="*/ 894 w 1321"/>
                  <a:gd name="T95" fmla="*/ 43 h 712"/>
                  <a:gd name="T96" fmla="*/ 949 w 1321"/>
                  <a:gd name="T97" fmla="*/ 61 h 712"/>
                  <a:gd name="T98" fmla="*/ 998 w 1321"/>
                  <a:gd name="T99" fmla="*/ 80 h 712"/>
                  <a:gd name="T100" fmla="*/ 1040 w 1321"/>
                  <a:gd name="T101" fmla="*/ 102 h 712"/>
                  <a:gd name="T102" fmla="*/ 1074 w 1321"/>
                  <a:gd name="T103" fmla="*/ 126 h 712"/>
                  <a:gd name="T104" fmla="*/ 1074 w 1321"/>
                  <a:gd name="T105" fmla="*/ 12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00"/>
                  </a:gs>
                </a:gsLst>
                <a:lin ang="540000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ea typeface="宋体" panose="02010600030101010101" pitchFamily="2" charset="-122"/>
                </a:endParaRPr>
              </a:p>
            </p:txBody>
          </p:sp>
        </p:grpSp>
        <p:sp>
          <p:nvSpPr>
            <p:cNvPr id="11" name="Text Box 19"/>
            <p:cNvSpPr txBox="1">
              <a:spLocks noChangeArrowheads="1"/>
            </p:cNvSpPr>
            <p:nvPr/>
          </p:nvSpPr>
          <p:spPr bwMode="gray">
            <a:xfrm>
              <a:off x="6227763" y="2781300"/>
              <a:ext cx="1309687" cy="520700"/>
            </a:xfrm>
            <a:prstGeom prst="rect">
              <a:avLst/>
            </a:prstGeom>
            <a:noFill/>
            <a:ln w="9525" algn="ctr">
              <a:noFill/>
              <a:miter lim="800000"/>
            </a:ln>
            <a:effectLst/>
          </p:spPr>
          <p:txBody>
            <a:bodyPr>
              <a:spAutoFit/>
            </a:bodyPr>
            <a:lstStyle/>
            <a:p>
              <a:pPr algn="ctr" eaLnBrk="0" hangingPunct="0">
                <a:defRPr/>
              </a:pPr>
              <a:r>
                <a:rPr lang="zh-CN" altLang="en-US" sz="2800" b="1" dirty="0">
                  <a:effectLst>
                    <a:outerShdw blurRad="38100" dist="38100" dir="2700000" algn="tl">
                      <a:srgbClr val="C0C0C0"/>
                    </a:outerShdw>
                  </a:effectLst>
                  <a:latin typeface="幼圆" pitchFamily="49" charset="-122"/>
                  <a:ea typeface="幼圆" pitchFamily="49" charset="-122"/>
                </a:rPr>
                <a:t>逻辑非</a:t>
              </a:r>
              <a:endParaRPr lang="en-US" altLang="zh-CN" sz="2800" b="1" dirty="0">
                <a:effectLst>
                  <a:outerShdw blurRad="38100" dist="38100" dir="2700000" algn="tl">
                    <a:srgbClr val="C0C0C0"/>
                  </a:outerShdw>
                </a:effectLst>
                <a:latin typeface="幼圆" pitchFamily="49" charset="-122"/>
                <a:ea typeface="幼圆" pitchFamily="49" charset="-122"/>
              </a:endParaRPr>
            </a:p>
          </p:txBody>
        </p:sp>
        <p:sp>
          <p:nvSpPr>
            <p:cNvPr id="12" name="Oval 30"/>
            <p:cNvSpPr>
              <a:spLocks noChangeArrowheads="1"/>
            </p:cNvSpPr>
            <p:nvPr/>
          </p:nvSpPr>
          <p:spPr bwMode="gray">
            <a:xfrm>
              <a:off x="3995738" y="5334000"/>
              <a:ext cx="1258887" cy="339725"/>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1800">
                <a:ea typeface="宋体" panose="02010600030101010101" pitchFamily="2" charset="-122"/>
              </a:endParaRPr>
            </a:p>
          </p:txBody>
        </p:sp>
        <p:sp>
          <p:nvSpPr>
            <p:cNvPr id="13" name="Oval 4"/>
            <p:cNvSpPr>
              <a:spLocks noChangeArrowheads="1"/>
            </p:cNvSpPr>
            <p:nvPr/>
          </p:nvSpPr>
          <p:spPr bwMode="gray">
            <a:xfrm>
              <a:off x="6697663" y="3841750"/>
              <a:ext cx="631825" cy="169863"/>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1800">
                <a:ea typeface="宋体" panose="02010600030101010101" pitchFamily="2" charset="-122"/>
              </a:endParaRPr>
            </a:p>
          </p:txBody>
        </p:sp>
        <p:sp>
          <p:nvSpPr>
            <p:cNvPr id="14" name="Oval 5"/>
            <p:cNvSpPr>
              <a:spLocks noChangeArrowheads="1"/>
            </p:cNvSpPr>
            <p:nvPr/>
          </p:nvSpPr>
          <p:spPr bwMode="gray">
            <a:xfrm>
              <a:off x="3925888" y="3508375"/>
              <a:ext cx="1068387" cy="287338"/>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1800">
                <a:ea typeface="宋体" panose="02010600030101010101" pitchFamily="2" charset="-122"/>
              </a:endParaRPr>
            </a:p>
          </p:txBody>
        </p:sp>
        <p:sp>
          <p:nvSpPr>
            <p:cNvPr id="15" name="Oval 6"/>
            <p:cNvSpPr>
              <a:spLocks noChangeArrowheads="1"/>
            </p:cNvSpPr>
            <p:nvPr/>
          </p:nvSpPr>
          <p:spPr bwMode="gray">
            <a:xfrm>
              <a:off x="1884363" y="3910013"/>
              <a:ext cx="1258887" cy="338137"/>
            </a:xfrm>
            <a:prstGeom prst="ellipse">
              <a:avLst/>
            </a:prstGeom>
            <a:gradFill rotWithShape="1">
              <a:gsLst>
                <a:gs pos="0">
                  <a:srgbClr val="B2B2B2"/>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zh-CN" sz="1800">
                <a:ea typeface="宋体" panose="02010600030101010101" pitchFamily="2" charset="-122"/>
              </a:endParaRPr>
            </a:p>
          </p:txBody>
        </p:sp>
        <p:sp>
          <p:nvSpPr>
            <p:cNvPr id="16" name="Rectangle 7"/>
            <p:cNvSpPr>
              <a:spLocks noChangeArrowheads="1"/>
            </p:cNvSpPr>
            <p:nvPr/>
          </p:nvSpPr>
          <p:spPr bwMode="gray">
            <a:xfrm rot="16200000">
              <a:off x="4334669" y="3528219"/>
              <a:ext cx="484187" cy="155575"/>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sz="1800">
                <a:ea typeface="宋体" panose="02010600030101010101" pitchFamily="2" charset="-122"/>
              </a:endParaRPr>
            </a:p>
          </p:txBody>
        </p:sp>
        <p:sp>
          <p:nvSpPr>
            <p:cNvPr id="17" name="Rectangle 8"/>
            <p:cNvSpPr>
              <a:spLocks noChangeArrowheads="1"/>
            </p:cNvSpPr>
            <p:nvPr/>
          </p:nvSpPr>
          <p:spPr bwMode="gray">
            <a:xfrm rot="20856083">
              <a:off x="2944813" y="2905125"/>
              <a:ext cx="858837" cy="142875"/>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ea typeface="宋体" panose="02010600030101010101" pitchFamily="2" charset="-122"/>
              </a:endParaRPr>
            </a:p>
          </p:txBody>
        </p:sp>
        <p:grpSp>
          <p:nvGrpSpPr>
            <p:cNvPr id="18" name="Group 9"/>
            <p:cNvGrpSpPr/>
            <p:nvPr/>
          </p:nvGrpSpPr>
          <p:grpSpPr bwMode="auto">
            <a:xfrm>
              <a:off x="3738081" y="2030413"/>
              <a:ext cx="2396020" cy="1506537"/>
              <a:chOff x="2433" y="1401"/>
              <a:chExt cx="1776" cy="1151"/>
            </a:xfrm>
          </p:grpSpPr>
          <p:sp>
            <p:nvSpPr>
              <p:cNvPr id="19" name="Rectangle 10"/>
              <p:cNvSpPr>
                <a:spLocks noChangeArrowheads="1"/>
              </p:cNvSpPr>
              <p:nvPr/>
            </p:nvSpPr>
            <p:spPr bwMode="gray">
              <a:xfrm rot="609993">
                <a:off x="3624" y="2015"/>
                <a:ext cx="585" cy="97"/>
              </a:xfrm>
              <a:prstGeom prst="rect">
                <a:avLst/>
              </a:prstGeom>
              <a:gradFill rotWithShape="1">
                <a:gsLst>
                  <a:gs pos="0">
                    <a:srgbClr val="454545"/>
                  </a:gs>
                  <a:gs pos="50000">
                    <a:srgbClr val="969696"/>
                  </a:gs>
                  <a:gs pos="100000">
                    <a:srgbClr val="45454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ea typeface="宋体" panose="02010600030101010101" pitchFamily="2" charset="-122"/>
                </a:endParaRPr>
              </a:p>
            </p:txBody>
          </p:sp>
          <p:grpSp>
            <p:nvGrpSpPr>
              <p:cNvPr id="20" name="Group 11"/>
              <p:cNvGrpSpPr/>
              <p:nvPr/>
            </p:nvGrpSpPr>
            <p:grpSpPr bwMode="auto">
              <a:xfrm>
                <a:off x="2433" y="1401"/>
                <a:ext cx="1201" cy="1151"/>
                <a:chOff x="2016" y="1920"/>
                <a:chExt cx="1990" cy="1930"/>
              </a:xfrm>
            </p:grpSpPr>
            <p:sp>
              <p:nvSpPr>
                <p:cNvPr id="22" name="Oval 12"/>
                <p:cNvSpPr>
                  <a:spLocks noChangeArrowheads="1"/>
                </p:cNvSpPr>
                <p:nvPr/>
              </p:nvSpPr>
              <p:spPr bwMode="gray">
                <a:xfrm>
                  <a:off x="2016" y="1920"/>
                  <a:ext cx="1990" cy="1930"/>
                </a:xfrm>
                <a:prstGeom prst="ellipse">
                  <a:avLst/>
                </a:prstGeom>
                <a:gradFill rotWithShape="1">
                  <a:gsLst>
                    <a:gs pos="0">
                      <a:srgbClr val="33CCCC"/>
                    </a:gs>
                    <a:gs pos="100000">
                      <a:srgbClr val="12464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800">
                    <a:ea typeface="宋体" panose="02010600030101010101" pitchFamily="2" charset="-122"/>
                  </a:endParaRPr>
                </a:p>
              </p:txBody>
            </p:sp>
            <p:sp>
              <p:nvSpPr>
                <p:cNvPr id="23" name="Freeform 13"/>
                <p:cNvSpPr/>
                <p:nvPr/>
              </p:nvSpPr>
              <p:spPr bwMode="gray">
                <a:xfrm>
                  <a:off x="2384" y="1948"/>
                  <a:ext cx="1296" cy="634"/>
                </a:xfrm>
                <a:custGeom>
                  <a:avLst/>
                  <a:gdLst>
                    <a:gd name="T0" fmla="*/ 1074 w 1321"/>
                    <a:gd name="T1" fmla="*/ 126 h 712"/>
                    <a:gd name="T2" fmla="*/ 1088 w 1321"/>
                    <a:gd name="T3" fmla="*/ 139 h 712"/>
                    <a:gd name="T4" fmla="*/ 1091 w 1321"/>
                    <a:gd name="T5" fmla="*/ 151 h 712"/>
                    <a:gd name="T6" fmla="*/ 1086 w 1321"/>
                    <a:gd name="T7" fmla="*/ 162 h 712"/>
                    <a:gd name="T8" fmla="*/ 1072 w 1321"/>
                    <a:gd name="T9" fmla="*/ 171 h 712"/>
                    <a:gd name="T10" fmla="*/ 1051 w 1321"/>
                    <a:gd name="T11" fmla="*/ 182 h 712"/>
                    <a:gd name="T12" fmla="*/ 1023 w 1321"/>
                    <a:gd name="T13" fmla="*/ 190 h 712"/>
                    <a:gd name="T14" fmla="*/ 988 w 1321"/>
                    <a:gd name="T15" fmla="*/ 197 h 712"/>
                    <a:gd name="T16" fmla="*/ 948 w 1321"/>
                    <a:gd name="T17" fmla="*/ 204 h 712"/>
                    <a:gd name="T18" fmla="*/ 902 w 1321"/>
                    <a:gd name="T19" fmla="*/ 209 h 712"/>
                    <a:gd name="T20" fmla="*/ 852 w 1321"/>
                    <a:gd name="T21" fmla="*/ 214 h 712"/>
                    <a:gd name="T22" fmla="*/ 799 w 1321"/>
                    <a:gd name="T23" fmla="*/ 216 h 712"/>
                    <a:gd name="T24" fmla="*/ 740 w 1321"/>
                    <a:gd name="T25" fmla="*/ 221 h 712"/>
                    <a:gd name="T26" fmla="*/ 681 w 1321"/>
                    <a:gd name="T27" fmla="*/ 222 h 712"/>
                    <a:gd name="T28" fmla="*/ 657 w 1321"/>
                    <a:gd name="T29" fmla="*/ 223 h 712"/>
                    <a:gd name="T30" fmla="*/ 393 w 1321"/>
                    <a:gd name="T31" fmla="*/ 223 h 712"/>
                    <a:gd name="T32" fmla="*/ 389 w 1321"/>
                    <a:gd name="T33" fmla="*/ 223 h 712"/>
                    <a:gd name="T34" fmla="*/ 337 w 1321"/>
                    <a:gd name="T35" fmla="*/ 222 h 712"/>
                    <a:gd name="T36" fmla="*/ 287 w 1321"/>
                    <a:gd name="T37" fmla="*/ 221 h 712"/>
                    <a:gd name="T38" fmla="*/ 240 w 1321"/>
                    <a:gd name="T39" fmla="*/ 218 h 712"/>
                    <a:gd name="T40" fmla="*/ 195 w 1321"/>
                    <a:gd name="T41" fmla="*/ 215 h 712"/>
                    <a:gd name="T42" fmla="*/ 155 w 1321"/>
                    <a:gd name="T43" fmla="*/ 212 h 712"/>
                    <a:gd name="T44" fmla="*/ 118 w 1321"/>
                    <a:gd name="T45" fmla="*/ 207 h 712"/>
                    <a:gd name="T46" fmla="*/ 82 w 1321"/>
                    <a:gd name="T47" fmla="*/ 203 h 712"/>
                    <a:gd name="T48" fmla="*/ 57 w 1321"/>
                    <a:gd name="T49" fmla="*/ 198 h 712"/>
                    <a:gd name="T50" fmla="*/ 29 w 1321"/>
                    <a:gd name="T51" fmla="*/ 191 h 712"/>
                    <a:gd name="T52" fmla="*/ 18 w 1321"/>
                    <a:gd name="T53" fmla="*/ 183 h 712"/>
                    <a:gd name="T54" fmla="*/ 6 w 1321"/>
                    <a:gd name="T55" fmla="*/ 174 h 712"/>
                    <a:gd name="T56" fmla="*/ 0 w 1321"/>
                    <a:gd name="T57" fmla="*/ 164 h 712"/>
                    <a:gd name="T58" fmla="*/ 0 w 1321"/>
                    <a:gd name="T59" fmla="*/ 163 h 712"/>
                    <a:gd name="T60" fmla="*/ 4 w 1321"/>
                    <a:gd name="T61" fmla="*/ 151 h 712"/>
                    <a:gd name="T62" fmla="*/ 16 w 1321"/>
                    <a:gd name="T63" fmla="*/ 140 h 712"/>
                    <a:gd name="T64" fmla="*/ 41 w 1321"/>
                    <a:gd name="T65" fmla="*/ 116 h 712"/>
                    <a:gd name="T66" fmla="*/ 76 w 1321"/>
                    <a:gd name="T67" fmla="*/ 93 h 712"/>
                    <a:gd name="T68" fmla="*/ 122 w 1321"/>
                    <a:gd name="T69" fmla="*/ 74 h 712"/>
                    <a:gd name="T70" fmla="*/ 169 w 1321"/>
                    <a:gd name="T71" fmla="*/ 54 h 712"/>
                    <a:gd name="T72" fmla="*/ 223 w 1321"/>
                    <a:gd name="T73" fmla="*/ 38 h 712"/>
                    <a:gd name="T74" fmla="*/ 282 w 1321"/>
                    <a:gd name="T75" fmla="*/ 26 h 712"/>
                    <a:gd name="T76" fmla="*/ 342 w 1321"/>
                    <a:gd name="T77" fmla="*/ 14 h 712"/>
                    <a:gd name="T78" fmla="*/ 411 w 1321"/>
                    <a:gd name="T79" fmla="*/ 7 h 712"/>
                    <a:gd name="T80" fmla="*/ 480 w 1321"/>
                    <a:gd name="T81" fmla="*/ 4 h 712"/>
                    <a:gd name="T82" fmla="*/ 551 w 1321"/>
                    <a:gd name="T83" fmla="*/ 0 h 712"/>
                    <a:gd name="T84" fmla="*/ 551 w 1321"/>
                    <a:gd name="T85" fmla="*/ 0 h 712"/>
                    <a:gd name="T86" fmla="*/ 627 w 1321"/>
                    <a:gd name="T87" fmla="*/ 4 h 712"/>
                    <a:gd name="T88" fmla="*/ 700 w 1321"/>
                    <a:gd name="T89" fmla="*/ 7 h 712"/>
                    <a:gd name="T90" fmla="*/ 770 w 1321"/>
                    <a:gd name="T91" fmla="*/ 16 h 712"/>
                    <a:gd name="T92" fmla="*/ 835 w 1321"/>
                    <a:gd name="T93" fmla="*/ 28 h 712"/>
                    <a:gd name="T94" fmla="*/ 894 w 1321"/>
                    <a:gd name="T95" fmla="*/ 43 h 712"/>
                    <a:gd name="T96" fmla="*/ 949 w 1321"/>
                    <a:gd name="T97" fmla="*/ 61 h 712"/>
                    <a:gd name="T98" fmla="*/ 998 w 1321"/>
                    <a:gd name="T99" fmla="*/ 80 h 712"/>
                    <a:gd name="T100" fmla="*/ 1040 w 1321"/>
                    <a:gd name="T101" fmla="*/ 102 h 712"/>
                    <a:gd name="T102" fmla="*/ 1074 w 1321"/>
                    <a:gd name="T103" fmla="*/ 126 h 712"/>
                    <a:gd name="T104" fmla="*/ 1074 w 1321"/>
                    <a:gd name="T105" fmla="*/ 12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ea typeface="宋体" panose="02010600030101010101" pitchFamily="2" charset="-122"/>
                  </a:endParaRPr>
                </a:p>
              </p:txBody>
            </p:sp>
          </p:grpSp>
          <p:sp>
            <p:nvSpPr>
              <p:cNvPr id="21" name="Text Box 14"/>
              <p:cNvSpPr txBox="1">
                <a:spLocks noChangeArrowheads="1"/>
              </p:cNvSpPr>
              <p:nvPr/>
            </p:nvSpPr>
            <p:spPr bwMode="gray">
              <a:xfrm>
                <a:off x="2557" y="1792"/>
                <a:ext cx="905" cy="400"/>
              </a:xfrm>
              <a:prstGeom prst="rect">
                <a:avLst/>
              </a:prstGeom>
              <a:noFill/>
              <a:ln>
                <a:noFill/>
              </a:ln>
              <a:effectLst/>
            </p:spPr>
            <p:txBody>
              <a:bodyPr wrap="none">
                <a:spAutoFit/>
              </a:bodyPr>
              <a:lstStyle/>
              <a:p>
                <a:pPr algn="ctr" eaLnBrk="0" hangingPunct="0">
                  <a:defRPr/>
                </a:pPr>
                <a:r>
                  <a:rPr lang="zh-CN" altLang="en-US" sz="2800" b="1" dirty="0">
                    <a:effectLst>
                      <a:outerShdw blurRad="38100" dist="38100" dir="2700000" algn="tl">
                        <a:srgbClr val="C0C0C0"/>
                      </a:outerShdw>
                    </a:effectLst>
                    <a:latin typeface="幼圆" pitchFamily="49" charset="-122"/>
                    <a:ea typeface="幼圆" pitchFamily="49" charset="-122"/>
                  </a:rPr>
                  <a:t>布尔检索</a:t>
                </a:r>
                <a:endParaRPr lang="en-US" altLang="zh-CN" sz="2800" b="1" dirty="0">
                  <a:effectLst>
                    <a:outerShdw blurRad="38100" dist="38100" dir="2700000" algn="tl">
                      <a:srgbClr val="C0C0C0"/>
                    </a:outerShdw>
                  </a:effectLst>
                  <a:latin typeface="幼圆" pitchFamily="49" charset="-122"/>
                  <a:ea typeface="幼圆" pitchFamily="49" charset="-122"/>
                </a:endParaRPr>
              </a:p>
            </p:txBody>
          </p:sp>
        </p:grpSp>
        <p:grpSp>
          <p:nvGrpSpPr>
            <p:cNvPr id="24" name="Group 21"/>
            <p:cNvGrpSpPr/>
            <p:nvPr/>
          </p:nvGrpSpPr>
          <p:grpSpPr bwMode="auto">
            <a:xfrm>
              <a:off x="1692275" y="2349500"/>
              <a:ext cx="1482725" cy="1476375"/>
              <a:chOff x="2016" y="1920"/>
              <a:chExt cx="1680" cy="1680"/>
            </a:xfrm>
          </p:grpSpPr>
          <p:sp>
            <p:nvSpPr>
              <p:cNvPr id="25" name="Oval 22"/>
              <p:cNvSpPr>
                <a:spLocks noChangeArrowheads="1"/>
              </p:cNvSpPr>
              <p:nvPr/>
            </p:nvSpPr>
            <p:spPr bwMode="gray">
              <a:xfrm>
                <a:off x="2016" y="1920"/>
                <a:ext cx="1680" cy="1680"/>
              </a:xfrm>
              <a:prstGeom prst="ellipse">
                <a:avLst/>
              </a:prstGeom>
              <a:gradFill rotWithShape="1">
                <a:gsLst>
                  <a:gs pos="0">
                    <a:srgbClr val="FFCC66"/>
                  </a:gs>
                  <a:gs pos="100000">
                    <a:srgbClr val="B9944A"/>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800">
                  <a:ea typeface="宋体" panose="02010600030101010101" pitchFamily="2" charset="-122"/>
                </a:endParaRPr>
              </a:p>
            </p:txBody>
          </p:sp>
          <p:sp>
            <p:nvSpPr>
              <p:cNvPr id="26" name="Freeform 23"/>
              <p:cNvSpPr/>
              <p:nvPr/>
            </p:nvSpPr>
            <p:spPr bwMode="gray">
              <a:xfrm>
                <a:off x="2208" y="1948"/>
                <a:ext cx="1296" cy="634"/>
              </a:xfrm>
              <a:custGeom>
                <a:avLst/>
                <a:gdLst>
                  <a:gd name="T0" fmla="*/ 1074 w 1321"/>
                  <a:gd name="T1" fmla="*/ 126 h 712"/>
                  <a:gd name="T2" fmla="*/ 1088 w 1321"/>
                  <a:gd name="T3" fmla="*/ 139 h 712"/>
                  <a:gd name="T4" fmla="*/ 1091 w 1321"/>
                  <a:gd name="T5" fmla="*/ 151 h 712"/>
                  <a:gd name="T6" fmla="*/ 1086 w 1321"/>
                  <a:gd name="T7" fmla="*/ 162 h 712"/>
                  <a:gd name="T8" fmla="*/ 1072 w 1321"/>
                  <a:gd name="T9" fmla="*/ 171 h 712"/>
                  <a:gd name="T10" fmla="*/ 1051 w 1321"/>
                  <a:gd name="T11" fmla="*/ 182 h 712"/>
                  <a:gd name="T12" fmla="*/ 1023 w 1321"/>
                  <a:gd name="T13" fmla="*/ 190 h 712"/>
                  <a:gd name="T14" fmla="*/ 988 w 1321"/>
                  <a:gd name="T15" fmla="*/ 197 h 712"/>
                  <a:gd name="T16" fmla="*/ 948 w 1321"/>
                  <a:gd name="T17" fmla="*/ 204 h 712"/>
                  <a:gd name="T18" fmla="*/ 902 w 1321"/>
                  <a:gd name="T19" fmla="*/ 209 h 712"/>
                  <a:gd name="T20" fmla="*/ 852 w 1321"/>
                  <a:gd name="T21" fmla="*/ 214 h 712"/>
                  <a:gd name="T22" fmla="*/ 799 w 1321"/>
                  <a:gd name="T23" fmla="*/ 216 h 712"/>
                  <a:gd name="T24" fmla="*/ 740 w 1321"/>
                  <a:gd name="T25" fmla="*/ 221 h 712"/>
                  <a:gd name="T26" fmla="*/ 681 w 1321"/>
                  <a:gd name="T27" fmla="*/ 222 h 712"/>
                  <a:gd name="T28" fmla="*/ 657 w 1321"/>
                  <a:gd name="T29" fmla="*/ 223 h 712"/>
                  <a:gd name="T30" fmla="*/ 393 w 1321"/>
                  <a:gd name="T31" fmla="*/ 223 h 712"/>
                  <a:gd name="T32" fmla="*/ 389 w 1321"/>
                  <a:gd name="T33" fmla="*/ 223 h 712"/>
                  <a:gd name="T34" fmla="*/ 337 w 1321"/>
                  <a:gd name="T35" fmla="*/ 222 h 712"/>
                  <a:gd name="T36" fmla="*/ 287 w 1321"/>
                  <a:gd name="T37" fmla="*/ 221 h 712"/>
                  <a:gd name="T38" fmla="*/ 240 w 1321"/>
                  <a:gd name="T39" fmla="*/ 218 h 712"/>
                  <a:gd name="T40" fmla="*/ 195 w 1321"/>
                  <a:gd name="T41" fmla="*/ 215 h 712"/>
                  <a:gd name="T42" fmla="*/ 155 w 1321"/>
                  <a:gd name="T43" fmla="*/ 212 h 712"/>
                  <a:gd name="T44" fmla="*/ 118 w 1321"/>
                  <a:gd name="T45" fmla="*/ 207 h 712"/>
                  <a:gd name="T46" fmla="*/ 82 w 1321"/>
                  <a:gd name="T47" fmla="*/ 203 h 712"/>
                  <a:gd name="T48" fmla="*/ 57 w 1321"/>
                  <a:gd name="T49" fmla="*/ 198 h 712"/>
                  <a:gd name="T50" fmla="*/ 29 w 1321"/>
                  <a:gd name="T51" fmla="*/ 191 h 712"/>
                  <a:gd name="T52" fmla="*/ 18 w 1321"/>
                  <a:gd name="T53" fmla="*/ 183 h 712"/>
                  <a:gd name="T54" fmla="*/ 6 w 1321"/>
                  <a:gd name="T55" fmla="*/ 174 h 712"/>
                  <a:gd name="T56" fmla="*/ 0 w 1321"/>
                  <a:gd name="T57" fmla="*/ 164 h 712"/>
                  <a:gd name="T58" fmla="*/ 0 w 1321"/>
                  <a:gd name="T59" fmla="*/ 163 h 712"/>
                  <a:gd name="T60" fmla="*/ 4 w 1321"/>
                  <a:gd name="T61" fmla="*/ 151 h 712"/>
                  <a:gd name="T62" fmla="*/ 16 w 1321"/>
                  <a:gd name="T63" fmla="*/ 140 h 712"/>
                  <a:gd name="T64" fmla="*/ 41 w 1321"/>
                  <a:gd name="T65" fmla="*/ 116 h 712"/>
                  <a:gd name="T66" fmla="*/ 76 w 1321"/>
                  <a:gd name="T67" fmla="*/ 93 h 712"/>
                  <a:gd name="T68" fmla="*/ 122 w 1321"/>
                  <a:gd name="T69" fmla="*/ 74 h 712"/>
                  <a:gd name="T70" fmla="*/ 169 w 1321"/>
                  <a:gd name="T71" fmla="*/ 54 h 712"/>
                  <a:gd name="T72" fmla="*/ 223 w 1321"/>
                  <a:gd name="T73" fmla="*/ 38 h 712"/>
                  <a:gd name="T74" fmla="*/ 282 w 1321"/>
                  <a:gd name="T75" fmla="*/ 26 h 712"/>
                  <a:gd name="T76" fmla="*/ 342 w 1321"/>
                  <a:gd name="T77" fmla="*/ 14 h 712"/>
                  <a:gd name="T78" fmla="*/ 411 w 1321"/>
                  <a:gd name="T79" fmla="*/ 7 h 712"/>
                  <a:gd name="T80" fmla="*/ 480 w 1321"/>
                  <a:gd name="T81" fmla="*/ 4 h 712"/>
                  <a:gd name="T82" fmla="*/ 551 w 1321"/>
                  <a:gd name="T83" fmla="*/ 0 h 712"/>
                  <a:gd name="T84" fmla="*/ 551 w 1321"/>
                  <a:gd name="T85" fmla="*/ 0 h 712"/>
                  <a:gd name="T86" fmla="*/ 627 w 1321"/>
                  <a:gd name="T87" fmla="*/ 4 h 712"/>
                  <a:gd name="T88" fmla="*/ 700 w 1321"/>
                  <a:gd name="T89" fmla="*/ 7 h 712"/>
                  <a:gd name="T90" fmla="*/ 770 w 1321"/>
                  <a:gd name="T91" fmla="*/ 16 h 712"/>
                  <a:gd name="T92" fmla="*/ 835 w 1321"/>
                  <a:gd name="T93" fmla="*/ 28 h 712"/>
                  <a:gd name="T94" fmla="*/ 894 w 1321"/>
                  <a:gd name="T95" fmla="*/ 43 h 712"/>
                  <a:gd name="T96" fmla="*/ 949 w 1321"/>
                  <a:gd name="T97" fmla="*/ 61 h 712"/>
                  <a:gd name="T98" fmla="*/ 998 w 1321"/>
                  <a:gd name="T99" fmla="*/ 80 h 712"/>
                  <a:gd name="T100" fmla="*/ 1040 w 1321"/>
                  <a:gd name="T101" fmla="*/ 102 h 712"/>
                  <a:gd name="T102" fmla="*/ 1074 w 1321"/>
                  <a:gd name="T103" fmla="*/ 126 h 712"/>
                  <a:gd name="T104" fmla="*/ 1074 w 1321"/>
                  <a:gd name="T105" fmla="*/ 12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C66"/>
                  </a:gs>
                </a:gsLst>
                <a:lin ang="540000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ea typeface="宋体" panose="02010600030101010101" pitchFamily="2" charset="-122"/>
                </a:endParaRPr>
              </a:p>
            </p:txBody>
          </p:sp>
        </p:grpSp>
        <p:sp>
          <p:nvSpPr>
            <p:cNvPr id="27" name="Text Box 24"/>
            <p:cNvSpPr txBox="1">
              <a:spLocks noChangeArrowheads="1"/>
            </p:cNvSpPr>
            <p:nvPr/>
          </p:nvSpPr>
          <p:spPr bwMode="gray">
            <a:xfrm>
              <a:off x="1987934" y="2852738"/>
              <a:ext cx="950143" cy="523220"/>
            </a:xfrm>
            <a:prstGeom prst="rect">
              <a:avLst/>
            </a:prstGeom>
            <a:noFill/>
            <a:ln>
              <a:noFill/>
            </a:ln>
            <a:effectLst/>
          </p:spPr>
          <p:txBody>
            <a:bodyPr wrap="none">
              <a:spAutoFit/>
            </a:bodyPr>
            <a:lstStyle/>
            <a:p>
              <a:pPr algn="ctr" eaLnBrk="0" hangingPunct="0">
                <a:defRPr/>
              </a:pPr>
              <a:r>
                <a:rPr lang="zh-CN" altLang="en-US" sz="2800" b="1" dirty="0">
                  <a:effectLst>
                    <a:outerShdw blurRad="38100" dist="38100" dir="2700000" algn="tl">
                      <a:srgbClr val="C0C0C0"/>
                    </a:outerShdw>
                  </a:effectLst>
                  <a:latin typeface="幼圆" pitchFamily="49" charset="-122"/>
                  <a:ea typeface="幼圆" pitchFamily="49" charset="-122"/>
                </a:rPr>
                <a:t>逻辑与</a:t>
              </a:r>
              <a:endParaRPr lang="en-US" altLang="zh-CN" sz="2800" b="1" dirty="0">
                <a:effectLst>
                  <a:outerShdw blurRad="38100" dist="38100" dir="2700000" algn="tl">
                    <a:srgbClr val="C0C0C0"/>
                  </a:outerShdw>
                </a:effectLst>
                <a:latin typeface="幼圆" pitchFamily="49" charset="-122"/>
                <a:ea typeface="幼圆" pitchFamily="49" charset="-122"/>
              </a:endParaRPr>
            </a:p>
          </p:txBody>
        </p:sp>
        <p:grpSp>
          <p:nvGrpSpPr>
            <p:cNvPr id="28" name="Group 26"/>
            <p:cNvGrpSpPr/>
            <p:nvPr/>
          </p:nvGrpSpPr>
          <p:grpSpPr bwMode="auto">
            <a:xfrm>
              <a:off x="3898900" y="3795713"/>
              <a:ext cx="1514475" cy="1490662"/>
              <a:chOff x="1048" y="2329"/>
              <a:chExt cx="1488" cy="1528"/>
            </a:xfrm>
          </p:grpSpPr>
          <p:sp>
            <p:nvSpPr>
              <p:cNvPr id="29" name="Oval 27"/>
              <p:cNvSpPr>
                <a:spLocks noChangeArrowheads="1"/>
              </p:cNvSpPr>
              <p:nvPr/>
            </p:nvSpPr>
            <p:spPr bwMode="gray">
              <a:xfrm>
                <a:off x="1048" y="2329"/>
                <a:ext cx="1488" cy="1528"/>
              </a:xfrm>
              <a:prstGeom prst="ellipse">
                <a:avLst/>
              </a:prstGeom>
              <a:gradFill rotWithShape="1">
                <a:gsLst>
                  <a:gs pos="0">
                    <a:srgbClr val="9942E0"/>
                  </a:gs>
                  <a:gs pos="100000">
                    <a:srgbClr val="53247A"/>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800">
                  <a:ea typeface="宋体" panose="02010600030101010101" pitchFamily="2" charset="-122"/>
                </a:endParaRPr>
              </a:p>
            </p:txBody>
          </p:sp>
          <p:sp>
            <p:nvSpPr>
              <p:cNvPr id="30" name="Freeform 28"/>
              <p:cNvSpPr/>
              <p:nvPr/>
            </p:nvSpPr>
            <p:spPr bwMode="gray">
              <a:xfrm>
                <a:off x="1220" y="2426"/>
                <a:ext cx="1160" cy="634"/>
              </a:xfrm>
              <a:custGeom>
                <a:avLst/>
                <a:gdLst>
                  <a:gd name="T0" fmla="*/ 355 w 1321"/>
                  <a:gd name="T1" fmla="*/ 126 h 712"/>
                  <a:gd name="T2" fmla="*/ 358 w 1321"/>
                  <a:gd name="T3" fmla="*/ 139 h 712"/>
                  <a:gd name="T4" fmla="*/ 360 w 1321"/>
                  <a:gd name="T5" fmla="*/ 151 h 712"/>
                  <a:gd name="T6" fmla="*/ 358 w 1321"/>
                  <a:gd name="T7" fmla="*/ 162 h 712"/>
                  <a:gd name="T8" fmla="*/ 353 w 1321"/>
                  <a:gd name="T9" fmla="*/ 171 h 712"/>
                  <a:gd name="T10" fmla="*/ 347 w 1321"/>
                  <a:gd name="T11" fmla="*/ 182 h 712"/>
                  <a:gd name="T12" fmla="*/ 338 w 1321"/>
                  <a:gd name="T13" fmla="*/ 190 h 712"/>
                  <a:gd name="T14" fmla="*/ 326 w 1321"/>
                  <a:gd name="T15" fmla="*/ 197 h 712"/>
                  <a:gd name="T16" fmla="*/ 313 w 1321"/>
                  <a:gd name="T17" fmla="*/ 204 h 712"/>
                  <a:gd name="T18" fmla="*/ 298 w 1321"/>
                  <a:gd name="T19" fmla="*/ 209 h 712"/>
                  <a:gd name="T20" fmla="*/ 281 w 1321"/>
                  <a:gd name="T21" fmla="*/ 214 h 712"/>
                  <a:gd name="T22" fmla="*/ 263 w 1321"/>
                  <a:gd name="T23" fmla="*/ 216 h 712"/>
                  <a:gd name="T24" fmla="*/ 244 w 1321"/>
                  <a:gd name="T25" fmla="*/ 221 h 712"/>
                  <a:gd name="T26" fmla="*/ 225 w 1321"/>
                  <a:gd name="T27" fmla="*/ 222 h 712"/>
                  <a:gd name="T28" fmla="*/ 217 w 1321"/>
                  <a:gd name="T29" fmla="*/ 223 h 712"/>
                  <a:gd name="T30" fmla="*/ 130 w 1321"/>
                  <a:gd name="T31" fmla="*/ 223 h 712"/>
                  <a:gd name="T32" fmla="*/ 130 w 1321"/>
                  <a:gd name="T33" fmla="*/ 223 h 712"/>
                  <a:gd name="T34" fmla="*/ 111 w 1321"/>
                  <a:gd name="T35" fmla="*/ 222 h 712"/>
                  <a:gd name="T36" fmla="*/ 95 w 1321"/>
                  <a:gd name="T37" fmla="*/ 221 h 712"/>
                  <a:gd name="T38" fmla="*/ 79 w 1321"/>
                  <a:gd name="T39" fmla="*/ 218 h 712"/>
                  <a:gd name="T40" fmla="*/ 64 w 1321"/>
                  <a:gd name="T41" fmla="*/ 215 h 712"/>
                  <a:gd name="T42" fmla="*/ 51 w 1321"/>
                  <a:gd name="T43" fmla="*/ 212 h 712"/>
                  <a:gd name="T44" fmla="*/ 39 w 1321"/>
                  <a:gd name="T45" fmla="*/ 207 h 712"/>
                  <a:gd name="T46" fmla="*/ 28 w 1321"/>
                  <a:gd name="T47" fmla="*/ 203 h 712"/>
                  <a:gd name="T48" fmla="*/ 18 w 1321"/>
                  <a:gd name="T49" fmla="*/ 198 h 712"/>
                  <a:gd name="T50" fmla="*/ 11 w 1321"/>
                  <a:gd name="T51" fmla="*/ 191 h 712"/>
                  <a:gd name="T52" fmla="*/ 5 w 1321"/>
                  <a:gd name="T53" fmla="*/ 183 h 712"/>
                  <a:gd name="T54" fmla="*/ 4 w 1321"/>
                  <a:gd name="T55" fmla="*/ 174 h 712"/>
                  <a:gd name="T56" fmla="*/ 0 w 1321"/>
                  <a:gd name="T57" fmla="*/ 164 h 712"/>
                  <a:gd name="T58" fmla="*/ 0 w 1321"/>
                  <a:gd name="T59" fmla="*/ 163 h 712"/>
                  <a:gd name="T60" fmla="*/ 4 w 1321"/>
                  <a:gd name="T61" fmla="*/ 151 h 712"/>
                  <a:gd name="T62" fmla="*/ 4 w 1321"/>
                  <a:gd name="T63" fmla="*/ 140 h 712"/>
                  <a:gd name="T64" fmla="*/ 14 w 1321"/>
                  <a:gd name="T65" fmla="*/ 116 h 712"/>
                  <a:gd name="T66" fmla="*/ 25 w 1321"/>
                  <a:gd name="T67" fmla="*/ 93 h 712"/>
                  <a:gd name="T68" fmla="*/ 40 w 1321"/>
                  <a:gd name="T69" fmla="*/ 74 h 712"/>
                  <a:gd name="T70" fmla="*/ 55 w 1321"/>
                  <a:gd name="T71" fmla="*/ 54 h 712"/>
                  <a:gd name="T72" fmla="*/ 74 w 1321"/>
                  <a:gd name="T73" fmla="*/ 38 h 712"/>
                  <a:gd name="T74" fmla="*/ 92 w 1321"/>
                  <a:gd name="T75" fmla="*/ 26 h 712"/>
                  <a:gd name="T76" fmla="*/ 114 w 1321"/>
                  <a:gd name="T77" fmla="*/ 14 h 712"/>
                  <a:gd name="T78" fmla="*/ 135 w 1321"/>
                  <a:gd name="T79" fmla="*/ 7 h 712"/>
                  <a:gd name="T80" fmla="*/ 158 w 1321"/>
                  <a:gd name="T81" fmla="*/ 4 h 712"/>
                  <a:gd name="T82" fmla="*/ 182 w 1321"/>
                  <a:gd name="T83" fmla="*/ 0 h 712"/>
                  <a:gd name="T84" fmla="*/ 182 w 1321"/>
                  <a:gd name="T85" fmla="*/ 0 h 712"/>
                  <a:gd name="T86" fmla="*/ 207 w 1321"/>
                  <a:gd name="T87" fmla="*/ 4 h 712"/>
                  <a:gd name="T88" fmla="*/ 231 w 1321"/>
                  <a:gd name="T89" fmla="*/ 7 h 712"/>
                  <a:gd name="T90" fmla="*/ 254 w 1321"/>
                  <a:gd name="T91" fmla="*/ 16 h 712"/>
                  <a:gd name="T92" fmla="*/ 275 w 1321"/>
                  <a:gd name="T93" fmla="*/ 28 h 712"/>
                  <a:gd name="T94" fmla="*/ 295 w 1321"/>
                  <a:gd name="T95" fmla="*/ 43 h 712"/>
                  <a:gd name="T96" fmla="*/ 313 w 1321"/>
                  <a:gd name="T97" fmla="*/ 61 h 712"/>
                  <a:gd name="T98" fmla="*/ 329 w 1321"/>
                  <a:gd name="T99" fmla="*/ 80 h 712"/>
                  <a:gd name="T100" fmla="*/ 343 w 1321"/>
                  <a:gd name="T101" fmla="*/ 102 h 712"/>
                  <a:gd name="T102" fmla="*/ 355 w 1321"/>
                  <a:gd name="T103" fmla="*/ 126 h 712"/>
                  <a:gd name="T104" fmla="*/ 355 w 1321"/>
                  <a:gd name="T105" fmla="*/ 12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42E0"/>
                  </a:gs>
                </a:gsLst>
                <a:lin ang="540000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ea typeface="宋体" panose="02010600030101010101" pitchFamily="2" charset="-122"/>
                </a:endParaRPr>
              </a:p>
            </p:txBody>
          </p:sp>
        </p:grpSp>
        <p:sp>
          <p:nvSpPr>
            <p:cNvPr id="31" name="Text Box 29"/>
            <p:cNvSpPr txBox="1">
              <a:spLocks noChangeArrowheads="1"/>
            </p:cNvSpPr>
            <p:nvPr/>
          </p:nvSpPr>
          <p:spPr bwMode="gray">
            <a:xfrm>
              <a:off x="4148522" y="4422775"/>
              <a:ext cx="950143" cy="523220"/>
            </a:xfrm>
            <a:prstGeom prst="rect">
              <a:avLst/>
            </a:prstGeom>
            <a:noFill/>
            <a:ln>
              <a:noFill/>
            </a:ln>
            <a:effectLst/>
          </p:spPr>
          <p:txBody>
            <a:bodyPr wrap="none">
              <a:spAutoFit/>
            </a:bodyPr>
            <a:lstStyle/>
            <a:p>
              <a:pPr algn="ctr" eaLnBrk="0" hangingPunct="0">
                <a:defRPr/>
              </a:pPr>
              <a:r>
                <a:rPr lang="zh-CN" altLang="en-US" sz="2800" b="1" dirty="0">
                  <a:effectLst>
                    <a:outerShdw blurRad="38100" dist="38100" dir="2700000" algn="tl">
                      <a:srgbClr val="C0C0C0"/>
                    </a:outerShdw>
                  </a:effectLst>
                  <a:latin typeface="幼圆" pitchFamily="49" charset="-122"/>
                  <a:ea typeface="幼圆" pitchFamily="49" charset="-122"/>
                </a:rPr>
                <a:t>逻辑或</a:t>
              </a:r>
              <a:endParaRPr lang="en-US" altLang="zh-CN" sz="2800" b="1" dirty="0">
                <a:effectLst>
                  <a:outerShdw blurRad="38100" dist="38100" dir="2700000" algn="tl">
                    <a:srgbClr val="C0C0C0"/>
                  </a:outerShdw>
                </a:effectLst>
                <a:latin typeface="幼圆" pitchFamily="49" charset="-122"/>
                <a:ea typeface="幼圆" pitchFamily="49" charset="-122"/>
              </a:endParaRPr>
            </a:p>
          </p:txBody>
        </p:sp>
      </p:grpSp>
      <p:sp>
        <p:nvSpPr>
          <p:cNvPr id="32" name="TextBox 31"/>
          <p:cNvSpPr txBox="1"/>
          <p:nvPr/>
        </p:nvSpPr>
        <p:spPr>
          <a:xfrm>
            <a:off x="1005934" y="220554"/>
            <a:ext cx="11377430" cy="707886"/>
          </a:xfrm>
          <a:prstGeom prst="rect">
            <a:avLst/>
          </a:prstGeom>
          <a:noFill/>
        </p:spPr>
        <p:txBody>
          <a:bodyPr wrap="square" rtlCol="0">
            <a:spAutoFit/>
          </a:bodyPr>
          <a:lstStyle/>
          <a:p>
            <a:pPr>
              <a:spcAft>
                <a:spcPts val="1200"/>
              </a:spcAft>
            </a:pPr>
            <a:r>
              <a:rPr lang="zh-CN" altLang="en-US" sz="4000" b="1" dirty="0" smtClean="0">
                <a:solidFill>
                  <a:srgbClr val="C00000"/>
                </a:solidFill>
              </a:rPr>
              <a:t>布尔逻辑算符</a:t>
            </a:r>
            <a:endParaRPr lang="en-US" altLang="zh-CN" sz="4000" b="1" dirty="0" smtClean="0">
              <a:solidFill>
                <a:srgbClr val="C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588073426"/>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259849" y="1407770"/>
            <a:ext cx="11377430" cy="3452099"/>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概念</a:t>
            </a:r>
            <a:r>
              <a:rPr lang="zh-CN" altLang="en-US" sz="3200" dirty="0">
                <a:latin typeface="Times New Roman" panose="02020603050405020304" pitchFamily="18" charset="0"/>
                <a:ea typeface="楷体_GB2312" pitchFamily="49" charset="-122"/>
                <a:cs typeface="Times New Roman" panose="02020603050405020304" pitchFamily="18" charset="0"/>
              </a:rPr>
              <a:t>：逻辑与是一种具有</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概念交叉</a:t>
            </a:r>
            <a:r>
              <a:rPr lang="zh-CN" altLang="en-US" sz="3200" dirty="0">
                <a:latin typeface="Times New Roman" panose="02020603050405020304" pitchFamily="18" charset="0"/>
                <a:ea typeface="楷体_GB2312" pitchFamily="49" charset="-122"/>
                <a:cs typeface="Times New Roman" panose="02020603050405020304" pitchFamily="18" charset="0"/>
              </a:rPr>
              <a:t>或</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概念限定</a:t>
            </a:r>
            <a:r>
              <a:rPr lang="zh-CN" altLang="en-US" sz="3200" dirty="0">
                <a:latin typeface="Times New Roman" panose="02020603050405020304" pitchFamily="18" charset="0"/>
                <a:ea typeface="楷体_GB2312" pitchFamily="49" charset="-122"/>
                <a:cs typeface="Times New Roman" panose="02020603050405020304" pitchFamily="18" charset="0"/>
              </a:rPr>
              <a:t>关系的组配。</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Times New Roman" panose="02020603050405020304" pitchFamily="18" charset="0"/>
                <a:ea typeface="楷体_GB2312" pitchFamily="49" charset="-122"/>
                <a:cs typeface="Times New Roman" panose="02020603050405020304" pitchFamily="18" charset="0"/>
              </a:rPr>
              <a:t>算符：</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r>
              <a:rPr lang="zh-CN" altLang="en-US" sz="3200" dirty="0">
                <a:latin typeface="Times New Roman" panose="02020603050405020304" pitchFamily="18" charset="0"/>
                <a:ea typeface="楷体_GB2312" pitchFamily="49" charset="-122"/>
                <a:cs typeface="Times New Roman" panose="02020603050405020304" pitchFamily="18" charset="0"/>
              </a:rPr>
              <a:t>或</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r>
              <a:rPr lang="en-US" altLang="zh-CN" sz="3200" dirty="0" smtClean="0">
                <a:latin typeface="Times New Roman" panose="02020603050405020304" pitchFamily="18" charset="0"/>
                <a:ea typeface="楷体_GB2312" pitchFamily="49" charset="-122"/>
                <a:cs typeface="Times New Roman" panose="02020603050405020304" pitchFamily="18" charset="0"/>
              </a:rPr>
              <a:t>AND</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endParaRPr lang="en-US" altLang="zh-CN" sz="3200" dirty="0" smtClean="0">
              <a:latin typeface="Times New Roman" panose="02020603050405020304" pitchFamily="18" charset="0"/>
              <a:ea typeface="楷体_GB2312" pitchFamily="49" charset="-122"/>
              <a:cs typeface="Times New Roman" panose="02020603050405020304" pitchFamily="18" charset="0"/>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特点</a:t>
            </a:r>
            <a:r>
              <a:rPr lang="zh-CN" altLang="en-US" sz="3200" dirty="0">
                <a:latin typeface="Times New Roman" panose="02020603050405020304" pitchFamily="18" charset="0"/>
                <a:ea typeface="楷体_GB2312" pitchFamily="49" charset="-122"/>
                <a:cs typeface="Times New Roman" panose="02020603050405020304" pitchFamily="18" charset="0"/>
              </a:rPr>
              <a:t>：增强了专指度，</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提高了查准率</a:t>
            </a:r>
            <a:r>
              <a:rPr lang="zh-CN" altLang="en-US" sz="3200" dirty="0">
                <a:latin typeface="Times New Roman" panose="02020603050405020304" pitchFamily="18" charset="0"/>
                <a:ea typeface="楷体_GB2312" pitchFamily="49" charset="-122"/>
                <a:cs typeface="Times New Roman" panose="02020603050405020304" pitchFamily="18" charset="0"/>
              </a:rPr>
              <a:t>。</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Times New Roman" panose="02020603050405020304" pitchFamily="18" charset="0"/>
                <a:ea typeface="楷体_GB2312" pitchFamily="49" charset="-122"/>
                <a:cs typeface="Times New Roman" panose="02020603050405020304" pitchFamily="18" charset="0"/>
              </a:rPr>
              <a:t>举例：低碳 </a:t>
            </a:r>
            <a:r>
              <a:rPr lang="en-US" altLang="zh-CN" sz="3200" dirty="0">
                <a:latin typeface="Times New Roman" panose="02020603050405020304" pitchFamily="18" charset="0"/>
                <a:ea typeface="楷体_GB2312" pitchFamily="49" charset="-122"/>
                <a:cs typeface="Times New Roman" panose="02020603050405020304" pitchFamily="18" charset="0"/>
              </a:rPr>
              <a:t>and </a:t>
            </a:r>
            <a:r>
              <a:rPr lang="zh-CN" altLang="en-US" sz="3200" dirty="0">
                <a:latin typeface="Times New Roman" panose="02020603050405020304" pitchFamily="18" charset="0"/>
                <a:ea typeface="楷体_GB2312" pitchFamily="49" charset="-122"/>
                <a:cs typeface="Times New Roman" panose="02020603050405020304" pitchFamily="18" charset="0"/>
              </a:rPr>
              <a:t>经济，表示两个概念应同时包含在一条记录中。</a:t>
            </a:r>
          </a:p>
        </p:txBody>
      </p:sp>
      <p:grpSp>
        <p:nvGrpSpPr>
          <p:cNvPr id="7" name="Group 23"/>
          <p:cNvGrpSpPr>
            <a:grpSpLocks noChangeAspect="1"/>
          </p:cNvGrpSpPr>
          <p:nvPr/>
        </p:nvGrpSpPr>
        <p:grpSpPr bwMode="auto">
          <a:xfrm>
            <a:off x="8285091" y="394549"/>
            <a:ext cx="2905499" cy="1238513"/>
            <a:chOff x="2145" y="2831"/>
            <a:chExt cx="1381" cy="837"/>
          </a:xfrm>
        </p:grpSpPr>
        <p:grpSp>
          <p:nvGrpSpPr>
            <p:cNvPr id="8" name="Group 62"/>
            <p:cNvGrpSpPr/>
            <p:nvPr/>
          </p:nvGrpSpPr>
          <p:grpSpPr bwMode="auto">
            <a:xfrm>
              <a:off x="2145" y="2831"/>
              <a:ext cx="1381" cy="837"/>
              <a:chOff x="2290" y="2795"/>
              <a:chExt cx="1381" cy="837"/>
            </a:xfrm>
          </p:grpSpPr>
          <p:grpSp>
            <p:nvGrpSpPr>
              <p:cNvPr id="11" name="Group 63"/>
              <p:cNvGrpSpPr/>
              <p:nvPr/>
            </p:nvGrpSpPr>
            <p:grpSpPr bwMode="auto">
              <a:xfrm>
                <a:off x="2290" y="2795"/>
                <a:ext cx="1381" cy="837"/>
                <a:chOff x="2200" y="2931"/>
                <a:chExt cx="1381" cy="837"/>
              </a:xfrm>
            </p:grpSpPr>
            <p:sp>
              <p:nvSpPr>
                <p:cNvPr id="16" name="椭圆 3"/>
                <p:cNvSpPr>
                  <a:spLocks noChangeArrowheads="1"/>
                </p:cNvSpPr>
                <p:nvPr/>
              </p:nvSpPr>
              <p:spPr bwMode="auto">
                <a:xfrm>
                  <a:off x="2200" y="2931"/>
                  <a:ext cx="837" cy="837"/>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sp>
              <p:nvSpPr>
                <p:cNvPr id="17" name="椭圆 12"/>
                <p:cNvSpPr>
                  <a:spLocks noChangeArrowheads="1"/>
                </p:cNvSpPr>
                <p:nvPr/>
              </p:nvSpPr>
              <p:spPr bwMode="auto">
                <a:xfrm>
                  <a:off x="2744" y="2931"/>
                  <a:ext cx="837" cy="836"/>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grpSp>
          <p:sp>
            <p:nvSpPr>
              <p:cNvPr id="12" name="Line 66"/>
              <p:cNvSpPr>
                <a:spLocks noChangeShapeType="1"/>
              </p:cNvSpPr>
              <p:nvPr/>
            </p:nvSpPr>
            <p:spPr bwMode="auto">
              <a:xfrm flipH="1">
                <a:off x="2925" y="3294"/>
                <a:ext cx="181" cy="18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67"/>
              <p:cNvSpPr>
                <a:spLocks noChangeShapeType="1"/>
              </p:cNvSpPr>
              <p:nvPr/>
            </p:nvSpPr>
            <p:spPr bwMode="auto">
              <a:xfrm flipH="1">
                <a:off x="2880" y="3158"/>
                <a:ext cx="227" cy="2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68"/>
              <p:cNvSpPr>
                <a:spLocks noChangeShapeType="1"/>
              </p:cNvSpPr>
              <p:nvPr/>
            </p:nvSpPr>
            <p:spPr bwMode="auto">
              <a:xfrm flipH="1">
                <a:off x="2835" y="2976"/>
                <a:ext cx="180" cy="18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69"/>
              <p:cNvSpPr>
                <a:spLocks noChangeShapeType="1"/>
              </p:cNvSpPr>
              <p:nvPr/>
            </p:nvSpPr>
            <p:spPr bwMode="auto">
              <a:xfrm flipH="1">
                <a:off x="2835" y="3067"/>
                <a:ext cx="226" cy="22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9" name="TextBox 3"/>
            <p:cNvSpPr txBox="1">
              <a:spLocks noChangeArrowheads="1"/>
            </p:cNvSpPr>
            <p:nvPr/>
          </p:nvSpPr>
          <p:spPr bwMode="auto">
            <a:xfrm>
              <a:off x="2336" y="3067"/>
              <a:ext cx="201"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a:ea typeface="宋体" panose="02010600030101010101" pitchFamily="2" charset="-122"/>
                </a:rPr>
                <a:t>A</a:t>
              </a:r>
              <a:endParaRPr lang="zh-CN" altLang="en-US" sz="2800">
                <a:ea typeface="宋体" panose="02010600030101010101" pitchFamily="2" charset="-122"/>
              </a:endParaRPr>
            </a:p>
          </p:txBody>
        </p:sp>
        <p:sp>
          <p:nvSpPr>
            <p:cNvPr id="10" name="TextBox 18"/>
            <p:cNvSpPr txBox="1">
              <a:spLocks noChangeArrowheads="1"/>
            </p:cNvSpPr>
            <p:nvPr/>
          </p:nvSpPr>
          <p:spPr bwMode="auto">
            <a:xfrm>
              <a:off x="3082" y="3084"/>
              <a:ext cx="201"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a:ea typeface="宋体" panose="02010600030101010101" pitchFamily="2" charset="-122"/>
                </a:rPr>
                <a:t>B</a:t>
              </a:r>
              <a:endParaRPr lang="zh-CN" altLang="en-US" sz="2800">
                <a:ea typeface="宋体" panose="02010600030101010101" pitchFamily="2" charset="-122"/>
              </a:endParaRPr>
            </a:p>
          </p:txBody>
        </p:sp>
      </p:grpSp>
      <p:sp>
        <p:nvSpPr>
          <p:cNvPr id="18" name="矩形 17"/>
          <p:cNvSpPr/>
          <p:nvPr/>
        </p:nvSpPr>
        <p:spPr>
          <a:xfrm>
            <a:off x="1327076" y="285351"/>
            <a:ext cx="1569660" cy="646331"/>
          </a:xfrm>
          <a:prstGeom prst="rect">
            <a:avLst/>
          </a:prstGeom>
        </p:spPr>
        <p:txBody>
          <a:bodyPr wrap="none">
            <a:spAutoFit/>
          </a:bodyPr>
          <a:lstStyle/>
          <a:p>
            <a:r>
              <a:rPr lang="zh-CN" altLang="en-US" sz="3600" b="1" dirty="0">
                <a:solidFill>
                  <a:srgbClr val="C00000"/>
                </a:solidFill>
              </a:rPr>
              <a:t>逻辑与</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4069348062"/>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Rectangle 4"/>
          <p:cNvSpPr>
            <a:spLocks noChangeArrowheads="1"/>
          </p:cNvSpPr>
          <p:nvPr/>
        </p:nvSpPr>
        <p:spPr bwMode="auto">
          <a:xfrm>
            <a:off x="8878427" y="1772568"/>
            <a:ext cx="220739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20000"/>
              </a:lnSpc>
            </a:pPr>
            <a:r>
              <a:rPr lang="zh-CN" altLang="en-US" sz="2800" b="1" dirty="0">
                <a:latin typeface="楷体_GB2312" pitchFamily="49" charset="-122"/>
                <a:ea typeface="楷体_GB2312" pitchFamily="49" charset="-122"/>
              </a:rPr>
              <a:t>布尔逻辑</a:t>
            </a:r>
            <a:r>
              <a:rPr lang="zh-CN" altLang="en-US" sz="2800" b="1" dirty="0">
                <a:solidFill>
                  <a:srgbClr val="FF0000"/>
                </a:solidFill>
                <a:latin typeface="楷体_GB2312" pitchFamily="49" charset="-122"/>
                <a:ea typeface="楷体_GB2312" pitchFamily="49" charset="-122"/>
              </a:rPr>
              <a:t>与</a:t>
            </a:r>
            <a:r>
              <a:rPr lang="zh-CN" altLang="en-US" sz="2800" b="1" dirty="0">
                <a:latin typeface="楷体_GB2312" pitchFamily="49" charset="-122"/>
                <a:ea typeface="楷体_GB2312" pitchFamily="49" charset="-122"/>
              </a:rPr>
              <a:t>示意图</a:t>
            </a:r>
          </a:p>
        </p:txBody>
      </p:sp>
      <p:pic>
        <p:nvPicPr>
          <p:cNvPr id="7" name="Picture 5" descr="abc"/>
          <p:cNvPicPr>
            <a:picLocks noChangeAspect="1" noChangeArrowheads="1"/>
          </p:cNvPicPr>
          <p:nvPr/>
        </p:nvPicPr>
        <p:blipFill>
          <a:blip r:embed="rId8" cstate="print">
            <a:extLst>
              <a:ext uri="{28A0092B-C50C-407E-A947-70E740481C1C}">
                <a14:useLocalDpi xmlns:a14="http://schemas.microsoft.com/office/drawing/2010/main" val="0"/>
              </a:ext>
            </a:extLst>
          </a:blip>
          <a:srcRect l="9085" t="13528" r="9119" b="8046"/>
          <a:stretch>
            <a:fillRect/>
          </a:stretch>
        </p:blipFill>
        <p:spPr bwMode="auto">
          <a:xfrm>
            <a:off x="3022372" y="1196305"/>
            <a:ext cx="518304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3502793" y="1917031"/>
            <a:ext cx="16317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800" b="1">
                <a:latin typeface="Times New Roman" panose="02020603050405020304" pitchFamily="18" charset="0"/>
                <a:ea typeface="楷体_GB2312" pitchFamily="49" charset="-122"/>
              </a:rPr>
              <a:t>低碳</a:t>
            </a:r>
          </a:p>
        </p:txBody>
      </p:sp>
      <p:sp>
        <p:nvSpPr>
          <p:cNvPr id="9" name="Rectangle 7"/>
          <p:cNvSpPr>
            <a:spLocks noChangeArrowheads="1"/>
          </p:cNvSpPr>
          <p:nvPr/>
        </p:nvSpPr>
        <p:spPr bwMode="auto">
          <a:xfrm>
            <a:off x="6190611" y="1844006"/>
            <a:ext cx="1824329"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800" b="1">
                <a:latin typeface="Times New Roman" panose="02020603050405020304" pitchFamily="18" charset="0"/>
                <a:ea typeface="楷体_GB2312" pitchFamily="49" charset="-122"/>
              </a:rPr>
              <a:t>经济</a:t>
            </a:r>
          </a:p>
        </p:txBody>
      </p:sp>
      <p:sp>
        <p:nvSpPr>
          <p:cNvPr id="10" name="Rectangle 8"/>
          <p:cNvSpPr>
            <a:spLocks noChangeArrowheads="1"/>
          </p:cNvSpPr>
          <p:nvPr/>
        </p:nvSpPr>
        <p:spPr bwMode="auto">
          <a:xfrm>
            <a:off x="1005452" y="3501356"/>
            <a:ext cx="9887779" cy="2447925"/>
          </a:xfrm>
          <a:prstGeom prst="rect">
            <a:avLst/>
          </a:prstGeom>
          <a:solidFill>
            <a:srgbClr val="E4E4E4"/>
          </a:solidFill>
          <a:ln w="22225">
            <a:solidFill>
              <a:schemeClr val="tx1"/>
            </a:solidFill>
            <a:miter lim="800000"/>
          </a:ln>
        </p:spPr>
        <p:txBody>
          <a:bodyPr wrap="none" anchor="ctr" anchorCtr="1"/>
          <a:lstStyle/>
          <a:p>
            <a:pPr algn="ctr">
              <a:lnSpc>
                <a:spcPct val="130000"/>
              </a:lnSpc>
            </a:pPr>
            <a:r>
              <a:rPr lang="zh-CN" altLang="en-US" sz="2800" b="1" dirty="0">
                <a:latin typeface="Times New Roman" panose="02020603050405020304" pitchFamily="18" charset="0"/>
                <a:ea typeface="楷体_GB2312" pitchFamily="49" charset="-122"/>
                <a:cs typeface="Times New Roman" panose="02020603050405020304" pitchFamily="18" charset="0"/>
              </a:rPr>
              <a:t>篇名</a:t>
            </a:r>
            <a:r>
              <a:rPr lang="en-US" altLang="zh-CN" sz="2800" b="1" dirty="0">
                <a:latin typeface="Times New Roman" panose="02020603050405020304" pitchFamily="18" charset="0"/>
                <a:ea typeface="楷体_GB2312" pitchFamily="49" charset="-122"/>
                <a:cs typeface="Times New Roman" panose="02020603050405020304" pitchFamily="18" charset="0"/>
              </a:rPr>
              <a:t>=</a:t>
            </a:r>
            <a:r>
              <a:rPr lang="zh-CN" altLang="en-US" sz="2800" b="1" dirty="0">
                <a:latin typeface="Times New Roman" panose="02020603050405020304" pitchFamily="18" charset="0"/>
                <a:ea typeface="楷体_GB2312" pitchFamily="49" charset="-122"/>
                <a:cs typeface="Times New Roman" panose="02020603050405020304" pitchFamily="18" charset="0"/>
              </a:rPr>
              <a:t>低碳</a:t>
            </a:r>
            <a:r>
              <a:rPr lang="en-US" altLang="zh-CN" sz="2800" b="1" dirty="0" smtClean="0">
                <a:latin typeface="Times New Roman" panose="02020603050405020304" pitchFamily="18" charset="0"/>
                <a:ea typeface="幼圆" pitchFamily="49" charset="-122"/>
                <a:cs typeface="Times New Roman" panose="02020603050405020304" pitchFamily="18" charset="0"/>
              </a:rPr>
              <a:t>(24099</a:t>
            </a:r>
            <a:r>
              <a:rPr lang="zh-CN" altLang="en-US" sz="2800" b="1" dirty="0" smtClean="0">
                <a:latin typeface="Times New Roman" panose="02020603050405020304" pitchFamily="18" charset="0"/>
                <a:ea typeface="楷体_GB2312" pitchFamily="49" charset="-122"/>
                <a:cs typeface="Times New Roman" panose="02020603050405020304" pitchFamily="18" charset="0"/>
              </a:rPr>
              <a:t>条</a:t>
            </a:r>
            <a:r>
              <a:rPr lang="en-US" altLang="zh-CN" sz="2800" b="1" dirty="0">
                <a:latin typeface="Times New Roman" panose="02020603050405020304" pitchFamily="18" charset="0"/>
                <a:ea typeface="幼圆" pitchFamily="49" charset="-122"/>
                <a:cs typeface="Times New Roman" panose="02020603050405020304" pitchFamily="18" charset="0"/>
              </a:rPr>
              <a:t>)  </a:t>
            </a:r>
            <a:r>
              <a:rPr lang="zh-CN" altLang="en-US" sz="2800" b="1" dirty="0">
                <a:latin typeface="Times New Roman" panose="02020603050405020304" pitchFamily="18" charset="0"/>
                <a:ea typeface="幼圆" pitchFamily="49" charset="-122"/>
                <a:cs typeface="Times New Roman" panose="02020603050405020304" pitchFamily="18" charset="0"/>
              </a:rPr>
              <a:t>、</a:t>
            </a:r>
            <a:r>
              <a:rPr lang="zh-CN" altLang="en-US" sz="2800" b="1" dirty="0">
                <a:latin typeface="Times New Roman" panose="02020603050405020304" pitchFamily="18" charset="0"/>
                <a:ea typeface="楷体_GB2312" pitchFamily="49" charset="-122"/>
                <a:cs typeface="Times New Roman" panose="02020603050405020304" pitchFamily="18" charset="0"/>
              </a:rPr>
              <a:t>篇名</a:t>
            </a:r>
            <a:r>
              <a:rPr lang="en-US" altLang="zh-CN" sz="2800" b="1" dirty="0">
                <a:latin typeface="Times New Roman" panose="02020603050405020304" pitchFamily="18" charset="0"/>
                <a:ea typeface="楷体_GB2312" pitchFamily="49" charset="-122"/>
                <a:cs typeface="Times New Roman" panose="02020603050405020304" pitchFamily="18" charset="0"/>
              </a:rPr>
              <a:t>=</a:t>
            </a:r>
            <a:r>
              <a:rPr lang="zh-CN" altLang="en-US" sz="2800" b="1" dirty="0">
                <a:latin typeface="Times New Roman" panose="02020603050405020304" pitchFamily="18" charset="0"/>
                <a:ea typeface="楷体_GB2312" pitchFamily="49" charset="-122"/>
                <a:cs typeface="Times New Roman" panose="02020603050405020304" pitchFamily="18" charset="0"/>
              </a:rPr>
              <a:t>经济</a:t>
            </a:r>
            <a:r>
              <a:rPr lang="en-US" altLang="zh-CN" sz="2800" b="1" dirty="0" smtClean="0">
                <a:latin typeface="Times New Roman" panose="02020603050405020304" pitchFamily="18" charset="0"/>
                <a:ea typeface="幼圆" pitchFamily="49" charset="-122"/>
                <a:cs typeface="Times New Roman" panose="02020603050405020304" pitchFamily="18" charset="0"/>
              </a:rPr>
              <a:t>(183367</a:t>
            </a:r>
            <a:r>
              <a:rPr lang="zh-CN" altLang="en-US" sz="2800" b="1" dirty="0" smtClean="0">
                <a:latin typeface="Times New Roman" panose="02020603050405020304" pitchFamily="18" charset="0"/>
                <a:ea typeface="楷体_GB2312" pitchFamily="49" charset="-122"/>
                <a:cs typeface="Times New Roman" panose="02020603050405020304" pitchFamily="18" charset="0"/>
              </a:rPr>
              <a:t>条</a:t>
            </a:r>
            <a:r>
              <a:rPr lang="en-US" altLang="zh-CN" sz="2800" b="1" dirty="0">
                <a:latin typeface="Times New Roman" panose="02020603050405020304" pitchFamily="18" charset="0"/>
                <a:ea typeface="幼圆" pitchFamily="49" charset="-122"/>
                <a:cs typeface="Times New Roman" panose="02020603050405020304" pitchFamily="18" charset="0"/>
              </a:rPr>
              <a:t>)</a:t>
            </a:r>
          </a:p>
          <a:p>
            <a:pPr algn="ctr">
              <a:lnSpc>
                <a:spcPct val="130000"/>
              </a:lnSpc>
            </a:pPr>
            <a:r>
              <a:rPr lang="zh-CN" altLang="en-US" sz="2800" b="1" dirty="0">
                <a:latin typeface="Times New Roman" panose="02020603050405020304" pitchFamily="18" charset="0"/>
                <a:ea typeface="楷体_GB2312" pitchFamily="49" charset="-122"/>
                <a:cs typeface="Times New Roman" panose="02020603050405020304" pitchFamily="18" charset="0"/>
              </a:rPr>
              <a:t>篇名＝低碳 </a:t>
            </a:r>
            <a:r>
              <a:rPr lang="en-US" altLang="zh-CN" sz="2800" b="1" dirty="0">
                <a:latin typeface="Times New Roman" panose="02020603050405020304" pitchFamily="18" charset="0"/>
                <a:ea typeface="楷体_GB2312" pitchFamily="49" charset="-122"/>
                <a:cs typeface="Times New Roman" panose="02020603050405020304" pitchFamily="18" charset="0"/>
              </a:rPr>
              <a:t>and </a:t>
            </a:r>
            <a:r>
              <a:rPr lang="zh-CN" altLang="en-US" sz="2800" b="1" dirty="0">
                <a:latin typeface="Times New Roman" panose="02020603050405020304" pitchFamily="18" charset="0"/>
                <a:ea typeface="楷体_GB2312" pitchFamily="49" charset="-122"/>
                <a:cs typeface="Times New Roman" panose="02020603050405020304" pitchFamily="18" charset="0"/>
              </a:rPr>
              <a:t>经济</a:t>
            </a:r>
            <a:r>
              <a:rPr lang="en-US" altLang="zh-CN" sz="2800" b="1" dirty="0" smtClean="0">
                <a:latin typeface="Times New Roman" panose="02020603050405020304" pitchFamily="18" charset="0"/>
                <a:ea typeface="幼圆" pitchFamily="49" charset="-122"/>
                <a:cs typeface="Times New Roman" panose="02020603050405020304" pitchFamily="18" charset="0"/>
              </a:rPr>
              <a:t>(9077</a:t>
            </a:r>
            <a:r>
              <a:rPr lang="zh-CN" altLang="en-US" sz="2800" b="1" dirty="0" smtClean="0">
                <a:latin typeface="Times New Roman" panose="02020603050405020304" pitchFamily="18" charset="0"/>
                <a:ea typeface="楷体_GB2312" pitchFamily="49" charset="-122"/>
                <a:cs typeface="Times New Roman" panose="02020603050405020304" pitchFamily="18" charset="0"/>
              </a:rPr>
              <a:t>条</a:t>
            </a:r>
            <a:r>
              <a:rPr lang="en-US" altLang="zh-CN" sz="2800" b="1" dirty="0">
                <a:latin typeface="Times New Roman" panose="02020603050405020304" pitchFamily="18" charset="0"/>
                <a:ea typeface="幼圆" pitchFamily="49" charset="-122"/>
                <a:cs typeface="Times New Roman" panose="02020603050405020304" pitchFamily="18" charset="0"/>
              </a:rPr>
              <a:t>)</a:t>
            </a:r>
          </a:p>
          <a:p>
            <a:pPr algn="ctr">
              <a:lnSpc>
                <a:spcPct val="130000"/>
              </a:lnSpc>
              <a:spcBef>
                <a:spcPct val="30000"/>
              </a:spcBef>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检索时间：</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rPr>
              <a:t>2010-2014</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年</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3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所用数据库：</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CNKI</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期刊数据库</a:t>
            </a:r>
            <a:endParaRPr lang="zh-CN" altLang="en-US" sz="2400" b="1" dirty="0">
              <a:latin typeface="Times New Roman" panose="02020603050405020304" pitchFamily="18" charset="0"/>
              <a:ea typeface="幼圆" pitchFamily="49" charset="-122"/>
              <a:cs typeface="Times New Roman" panose="02020603050405020304" pitchFamily="18" charset="0"/>
            </a:endParaRPr>
          </a:p>
        </p:txBody>
      </p:sp>
      <p:sp>
        <p:nvSpPr>
          <p:cNvPr id="11" name="Rectangle 9"/>
          <p:cNvSpPr>
            <a:spLocks noChangeArrowheads="1"/>
          </p:cNvSpPr>
          <p:nvPr/>
        </p:nvSpPr>
        <p:spPr bwMode="auto">
          <a:xfrm>
            <a:off x="239318" y="1628105"/>
            <a:ext cx="2207395" cy="8636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1"/>
          <a:lstStyle/>
          <a:p>
            <a:pPr algn="ctr"/>
            <a:r>
              <a:rPr lang="en-US" altLang="zh-CN" sz="3200" b="1" dirty="0" smtClean="0">
                <a:latin typeface="Times New Roman" panose="02020603050405020304" pitchFamily="18" charset="0"/>
                <a:ea typeface="幼圆" pitchFamily="49" charset="-122"/>
              </a:rPr>
              <a:t>9077</a:t>
            </a:r>
            <a:r>
              <a:rPr lang="zh-CN" altLang="en-US" sz="3200" b="1" dirty="0" smtClean="0">
                <a:latin typeface="Times New Roman" panose="02020603050405020304" pitchFamily="18" charset="0"/>
                <a:ea typeface="幼圆" pitchFamily="49" charset="-122"/>
              </a:rPr>
              <a:t>条</a:t>
            </a:r>
            <a:endParaRPr lang="zh-CN" altLang="en-US" sz="3200" b="1" dirty="0">
              <a:latin typeface="Times New Roman" panose="02020603050405020304" pitchFamily="18" charset="0"/>
              <a:ea typeface="幼圆" pitchFamily="49" charset="-122"/>
            </a:endParaRPr>
          </a:p>
        </p:txBody>
      </p:sp>
      <p:sp>
        <p:nvSpPr>
          <p:cNvPr id="12" name="AutoShape 10"/>
          <p:cNvSpPr>
            <a:spLocks noChangeArrowheads="1"/>
          </p:cNvSpPr>
          <p:nvPr/>
        </p:nvSpPr>
        <p:spPr bwMode="auto">
          <a:xfrm>
            <a:off x="1485872" y="908967"/>
            <a:ext cx="5087804" cy="719138"/>
          </a:xfrm>
          <a:prstGeom prst="curvedDownArrow">
            <a:avLst>
              <a:gd name="adj1" fmla="val 80684"/>
              <a:gd name="adj2" fmla="val 182201"/>
              <a:gd name="adj3" fmla="val 33333"/>
            </a:avLst>
          </a:prstGeom>
          <a:solidFill>
            <a:srgbClr val="FF00FF"/>
          </a:solidFill>
          <a:ln w="12700" cap="sq">
            <a:solidFill>
              <a:srgbClr val="FF0000"/>
            </a:solidFill>
            <a:miter lim="800000"/>
          </a:ln>
        </p:spPr>
        <p:txBody>
          <a:bodyPr wrap="none" anchor="ctr"/>
          <a:lstStyle/>
          <a:p>
            <a:pPr algn="ctr"/>
            <a:endParaRPr lang="zh-CN" altLang="en-US" sz="2400" b="1">
              <a:solidFill>
                <a:srgbClr val="009900"/>
              </a:solidFill>
              <a:latin typeface="Times New Roman" panose="02020603050405020304" pitchFamily="18" charset="0"/>
              <a:ea typeface="幼圆" pitchFamily="49" charset="-122"/>
            </a:endParaRPr>
          </a:p>
        </p:txBody>
      </p:sp>
      <p:sp>
        <p:nvSpPr>
          <p:cNvPr id="13" name="AutoShape 11">
            <a:hlinkClick r:id="rId9" action="ppaction://hlinksldjump" highlightClick="1"/>
          </p:cNvPr>
          <p:cNvSpPr>
            <a:spLocks noChangeArrowheads="1"/>
          </p:cNvSpPr>
          <p:nvPr/>
        </p:nvSpPr>
        <p:spPr bwMode="auto">
          <a:xfrm>
            <a:off x="1005452" y="4149055"/>
            <a:ext cx="2207395" cy="4318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14" name="AutoShape 12">
            <a:hlinkClick r:id="rId9" action="ppaction://hlinksldjump" highlightClick="1"/>
          </p:cNvPr>
          <p:cNvSpPr>
            <a:spLocks noChangeArrowheads="1"/>
          </p:cNvSpPr>
          <p:nvPr/>
        </p:nvSpPr>
        <p:spPr bwMode="auto">
          <a:xfrm>
            <a:off x="5902782" y="4077617"/>
            <a:ext cx="2112158" cy="50323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15" name="AutoShape 13">
            <a:hlinkClick r:id="rId10" action="ppaction://hlinksldjump" highlightClick="1"/>
          </p:cNvPr>
          <p:cNvSpPr>
            <a:spLocks noChangeArrowheads="1"/>
          </p:cNvSpPr>
          <p:nvPr/>
        </p:nvSpPr>
        <p:spPr bwMode="auto">
          <a:xfrm>
            <a:off x="2541952" y="4652293"/>
            <a:ext cx="4512146" cy="360363"/>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16" name="Rectangle 14"/>
          <p:cNvSpPr>
            <a:spLocks noChangeArrowheads="1"/>
          </p:cNvSpPr>
          <p:nvPr/>
        </p:nvSpPr>
        <p:spPr bwMode="auto">
          <a:xfrm>
            <a:off x="5134531" y="1917031"/>
            <a:ext cx="1248671"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solidFill>
                  <a:srgbClr val="FFFF00"/>
                </a:solidFill>
                <a:latin typeface="Times New Roman" panose="02020603050405020304" pitchFamily="18" charset="0"/>
                <a:ea typeface="楷体_GB2312" pitchFamily="49" charset="-122"/>
              </a:rPr>
              <a:t>低碳</a:t>
            </a:r>
          </a:p>
          <a:p>
            <a:pPr algn="ctr"/>
            <a:r>
              <a:rPr lang="zh-CN" altLang="en-US" sz="2400" b="1">
                <a:solidFill>
                  <a:srgbClr val="FFFF00"/>
                </a:solidFill>
                <a:latin typeface="Times New Roman" panose="02020603050405020304" pitchFamily="18" charset="0"/>
                <a:ea typeface="楷体_GB2312" pitchFamily="49" charset="-122"/>
              </a:rPr>
              <a:t>经济</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77451904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285671" y="1772816"/>
            <a:ext cx="11377430" cy="3452099"/>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概念</a:t>
            </a:r>
            <a:r>
              <a:rPr lang="zh-CN" altLang="en-US" sz="3200" dirty="0">
                <a:latin typeface="Times New Roman" panose="02020603050405020304" pitchFamily="18" charset="0"/>
                <a:ea typeface="楷体_GB2312" pitchFamily="49" charset="-122"/>
                <a:cs typeface="Times New Roman" panose="02020603050405020304" pitchFamily="18" charset="0"/>
              </a:rPr>
              <a:t>：逻辑或是一种具有</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概念并列</a:t>
            </a:r>
            <a:r>
              <a:rPr lang="zh-CN" altLang="en-US" sz="3200" dirty="0">
                <a:latin typeface="Times New Roman" panose="02020603050405020304" pitchFamily="18" charset="0"/>
                <a:ea typeface="楷体_GB2312" pitchFamily="49" charset="-122"/>
                <a:cs typeface="Times New Roman" panose="02020603050405020304" pitchFamily="18" charset="0"/>
              </a:rPr>
              <a:t>关系的组配。</a:t>
            </a: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算符：</a:t>
            </a:r>
            <a:r>
              <a:rPr lang="zh-CN" altLang="en-US" sz="3200" dirty="0">
                <a:latin typeface="Times New Roman" panose="02020603050405020304" pitchFamily="18" charset="0"/>
                <a:ea typeface="楷体_GB2312" pitchFamily="49" charset="-122"/>
                <a:cs typeface="Times New Roman" panose="02020603050405020304" pitchFamily="18" charset="0"/>
              </a:rPr>
              <a:t>“</a:t>
            </a:r>
            <a:r>
              <a:rPr lang="en-US" altLang="zh-CN" sz="3200" dirty="0" smtClean="0">
                <a:latin typeface="Times New Roman" panose="02020603050405020304" pitchFamily="18" charset="0"/>
                <a:ea typeface="楷体_GB2312" pitchFamily="49" charset="-122"/>
                <a:cs typeface="Times New Roman" panose="02020603050405020304" pitchFamily="18" charset="0"/>
              </a:rPr>
              <a:t>+</a:t>
            </a:r>
            <a:r>
              <a:rPr lang="zh-CN" altLang="en-US" sz="3200" dirty="0">
                <a:latin typeface="Times New Roman" panose="02020603050405020304" pitchFamily="18" charset="0"/>
                <a:ea typeface="楷体_GB2312" pitchFamily="49" charset="-122"/>
                <a:cs typeface="Times New Roman" panose="02020603050405020304" pitchFamily="18" charset="0"/>
              </a:rPr>
              <a:t>”</a:t>
            </a:r>
            <a:r>
              <a:rPr lang="zh-CN" altLang="en-US" sz="3200" dirty="0" smtClean="0">
                <a:latin typeface="Times New Roman" panose="02020603050405020304" pitchFamily="18" charset="0"/>
                <a:ea typeface="楷体_GB2312" pitchFamily="49" charset="-122"/>
                <a:cs typeface="Times New Roman" panose="02020603050405020304" pitchFamily="18" charset="0"/>
              </a:rPr>
              <a:t>或</a:t>
            </a:r>
            <a:r>
              <a:rPr lang="zh-CN" altLang="en-US" sz="3200" dirty="0">
                <a:latin typeface="Times New Roman" panose="02020603050405020304" pitchFamily="18" charset="0"/>
                <a:ea typeface="楷体_GB2312" pitchFamily="49" charset="-122"/>
                <a:cs typeface="Times New Roman" panose="02020603050405020304" pitchFamily="18" charset="0"/>
              </a:rPr>
              <a:t>“</a:t>
            </a:r>
            <a:r>
              <a:rPr lang="en-US" altLang="zh-CN" sz="3200" dirty="0" smtClean="0">
                <a:latin typeface="Times New Roman" panose="02020603050405020304" pitchFamily="18" charset="0"/>
                <a:ea typeface="楷体_GB2312" pitchFamily="49" charset="-122"/>
                <a:cs typeface="Times New Roman" panose="02020603050405020304" pitchFamily="18" charset="0"/>
              </a:rPr>
              <a:t>OR</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endParaRPr lang="en-US" altLang="zh-CN" sz="3200" dirty="0" smtClean="0">
              <a:latin typeface="Times New Roman" panose="02020603050405020304" pitchFamily="18" charset="0"/>
              <a:ea typeface="楷体_GB2312" pitchFamily="49" charset="-122"/>
              <a:cs typeface="Times New Roman" panose="02020603050405020304" pitchFamily="18" charset="0"/>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特点</a:t>
            </a:r>
            <a:r>
              <a:rPr lang="zh-CN" altLang="en-US" sz="3200" dirty="0">
                <a:latin typeface="Times New Roman" panose="02020603050405020304" pitchFamily="18" charset="0"/>
                <a:ea typeface="楷体_GB2312" pitchFamily="49" charset="-122"/>
                <a:cs typeface="Times New Roman" panose="02020603050405020304" pitchFamily="18" charset="0"/>
              </a:rPr>
              <a:t>：扩大检索范围，</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提高了查全率</a:t>
            </a:r>
            <a:r>
              <a:rPr lang="zh-CN" altLang="en-US" sz="3200" dirty="0">
                <a:latin typeface="Times New Roman" panose="02020603050405020304" pitchFamily="18" charset="0"/>
                <a:ea typeface="楷体_GB2312" pitchFamily="49" charset="-122"/>
                <a:cs typeface="Times New Roman" panose="02020603050405020304" pitchFamily="18" charset="0"/>
              </a:rPr>
              <a:t>。</a:t>
            </a: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举例</a:t>
            </a:r>
            <a:r>
              <a:rPr lang="zh-CN" altLang="en-US" sz="3200" dirty="0">
                <a:latin typeface="Times New Roman" panose="02020603050405020304" pitchFamily="18" charset="0"/>
                <a:ea typeface="楷体_GB2312" pitchFamily="49" charset="-122"/>
                <a:cs typeface="Times New Roman" panose="02020603050405020304" pitchFamily="18" charset="0"/>
              </a:rPr>
              <a:t>：</a:t>
            </a:r>
            <a:r>
              <a:rPr lang="en-US" altLang="zh-CN" sz="3200" dirty="0">
                <a:latin typeface="Times New Roman" panose="02020603050405020304" pitchFamily="18" charset="0"/>
                <a:ea typeface="楷体_GB2312" pitchFamily="49" charset="-122"/>
                <a:cs typeface="Times New Roman" panose="02020603050405020304" pitchFamily="18" charset="0"/>
              </a:rPr>
              <a:t>(</a:t>
            </a:r>
            <a:r>
              <a:rPr lang="zh-CN" altLang="en-US" sz="3200" dirty="0">
                <a:latin typeface="Times New Roman" panose="02020603050405020304" pitchFamily="18" charset="0"/>
                <a:ea typeface="楷体_GB2312" pitchFamily="49" charset="-122"/>
                <a:cs typeface="Times New Roman" panose="02020603050405020304" pitchFamily="18" charset="0"/>
              </a:rPr>
              <a:t>废水 </a:t>
            </a:r>
            <a:r>
              <a:rPr lang="en-US" altLang="zh-CN" sz="3200" dirty="0">
                <a:latin typeface="Times New Roman" panose="02020603050405020304" pitchFamily="18" charset="0"/>
                <a:ea typeface="楷体_GB2312" pitchFamily="49" charset="-122"/>
                <a:cs typeface="Times New Roman" panose="02020603050405020304" pitchFamily="18" charset="0"/>
              </a:rPr>
              <a:t>OR </a:t>
            </a:r>
            <a:r>
              <a:rPr lang="zh-CN" altLang="en-US" sz="3200" dirty="0">
                <a:latin typeface="Times New Roman" panose="02020603050405020304" pitchFamily="18" charset="0"/>
                <a:ea typeface="楷体_GB2312" pitchFamily="49" charset="-122"/>
                <a:cs typeface="Times New Roman" panose="02020603050405020304" pitchFamily="18" charset="0"/>
              </a:rPr>
              <a:t>污水</a:t>
            </a:r>
            <a:r>
              <a:rPr lang="en-US" altLang="zh-CN" sz="3200" dirty="0">
                <a:latin typeface="Times New Roman" panose="02020603050405020304" pitchFamily="18" charset="0"/>
                <a:ea typeface="楷体_GB2312" pitchFamily="49" charset="-122"/>
                <a:cs typeface="Times New Roman" panose="02020603050405020304" pitchFamily="18" charset="0"/>
              </a:rPr>
              <a:t>) and </a:t>
            </a:r>
            <a:r>
              <a:rPr lang="zh-CN" altLang="en-US" sz="3200" dirty="0">
                <a:latin typeface="Times New Roman" panose="02020603050405020304" pitchFamily="18" charset="0"/>
                <a:ea typeface="楷体_GB2312" pitchFamily="49" charset="-122"/>
                <a:cs typeface="Times New Roman" panose="02020603050405020304" pitchFamily="18" charset="0"/>
              </a:rPr>
              <a:t>处理，表示这两个并列的同义概念分别在一条记录中出现或同时在一条记录中出现。</a:t>
            </a:r>
          </a:p>
        </p:txBody>
      </p:sp>
      <p:grpSp>
        <p:nvGrpSpPr>
          <p:cNvPr id="18" name="Group 19"/>
          <p:cNvGrpSpPr>
            <a:grpSpLocks noChangeAspect="1"/>
          </p:cNvGrpSpPr>
          <p:nvPr/>
        </p:nvGrpSpPr>
        <p:grpSpPr bwMode="auto">
          <a:xfrm>
            <a:off x="8358347" y="404664"/>
            <a:ext cx="2711440" cy="1224000"/>
            <a:chOff x="2109" y="2750"/>
            <a:chExt cx="1381" cy="837"/>
          </a:xfrm>
        </p:grpSpPr>
        <p:grpSp>
          <p:nvGrpSpPr>
            <p:cNvPr id="19" name="组合 3"/>
            <p:cNvGrpSpPr/>
            <p:nvPr/>
          </p:nvGrpSpPr>
          <p:grpSpPr bwMode="auto">
            <a:xfrm>
              <a:off x="2109" y="2750"/>
              <a:ext cx="1381" cy="837"/>
              <a:chOff x="3348038" y="4365625"/>
              <a:chExt cx="2192337" cy="1328738"/>
            </a:xfrm>
          </p:grpSpPr>
          <p:grpSp>
            <p:nvGrpSpPr>
              <p:cNvPr id="22" name="Group 9"/>
              <p:cNvGrpSpPr/>
              <p:nvPr/>
            </p:nvGrpSpPr>
            <p:grpSpPr bwMode="auto">
              <a:xfrm>
                <a:off x="3348038" y="4365625"/>
                <a:ext cx="2192337" cy="1328738"/>
                <a:chOff x="2200" y="2931"/>
                <a:chExt cx="1381" cy="837"/>
              </a:xfrm>
            </p:grpSpPr>
            <p:sp>
              <p:nvSpPr>
                <p:cNvPr id="31" name="椭圆 3"/>
                <p:cNvSpPr>
                  <a:spLocks noChangeArrowheads="1"/>
                </p:cNvSpPr>
                <p:nvPr/>
              </p:nvSpPr>
              <p:spPr bwMode="auto">
                <a:xfrm>
                  <a:off x="2200" y="2931"/>
                  <a:ext cx="837" cy="837"/>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sp>
              <p:nvSpPr>
                <p:cNvPr id="32" name="椭圆 12"/>
                <p:cNvSpPr>
                  <a:spLocks noChangeArrowheads="1"/>
                </p:cNvSpPr>
                <p:nvPr/>
              </p:nvSpPr>
              <p:spPr bwMode="auto">
                <a:xfrm>
                  <a:off x="2744" y="2931"/>
                  <a:ext cx="837" cy="836"/>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grpSp>
          <p:sp>
            <p:nvSpPr>
              <p:cNvPr id="23" name="Line 12"/>
              <p:cNvSpPr>
                <a:spLocks noChangeShapeType="1"/>
              </p:cNvSpPr>
              <p:nvPr/>
            </p:nvSpPr>
            <p:spPr bwMode="auto">
              <a:xfrm flipH="1">
                <a:off x="3348038" y="4437063"/>
                <a:ext cx="865187" cy="7921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Line 14"/>
              <p:cNvSpPr>
                <a:spLocks noChangeShapeType="1"/>
              </p:cNvSpPr>
              <p:nvPr/>
            </p:nvSpPr>
            <p:spPr bwMode="auto">
              <a:xfrm flipH="1">
                <a:off x="3348038" y="4365625"/>
                <a:ext cx="576262" cy="5762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 name="Line 17"/>
              <p:cNvSpPr>
                <a:spLocks noChangeShapeType="1"/>
              </p:cNvSpPr>
              <p:nvPr/>
            </p:nvSpPr>
            <p:spPr bwMode="auto">
              <a:xfrm flipH="1">
                <a:off x="3492500" y="4437063"/>
                <a:ext cx="1079500" cy="10080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Line 19"/>
              <p:cNvSpPr>
                <a:spLocks noChangeShapeType="1"/>
              </p:cNvSpPr>
              <p:nvPr/>
            </p:nvSpPr>
            <p:spPr bwMode="auto">
              <a:xfrm flipH="1">
                <a:off x="3708400" y="4365625"/>
                <a:ext cx="1295400" cy="12239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 name="Line 20"/>
              <p:cNvSpPr>
                <a:spLocks noChangeShapeType="1"/>
              </p:cNvSpPr>
              <p:nvPr/>
            </p:nvSpPr>
            <p:spPr bwMode="auto">
              <a:xfrm flipH="1">
                <a:off x="4500563" y="4652963"/>
                <a:ext cx="936625" cy="863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 name="Line 21"/>
              <p:cNvSpPr>
                <a:spLocks noChangeShapeType="1"/>
              </p:cNvSpPr>
              <p:nvPr/>
            </p:nvSpPr>
            <p:spPr bwMode="auto">
              <a:xfrm flipH="1">
                <a:off x="3995738" y="4508500"/>
                <a:ext cx="1225550" cy="11525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22"/>
              <p:cNvSpPr>
                <a:spLocks noChangeShapeType="1"/>
              </p:cNvSpPr>
              <p:nvPr/>
            </p:nvSpPr>
            <p:spPr bwMode="auto">
              <a:xfrm flipH="1">
                <a:off x="4716463" y="4941888"/>
                <a:ext cx="792162" cy="7191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 name="Line 26"/>
              <p:cNvSpPr>
                <a:spLocks noChangeShapeType="1"/>
              </p:cNvSpPr>
              <p:nvPr/>
            </p:nvSpPr>
            <p:spPr bwMode="auto">
              <a:xfrm flipH="1">
                <a:off x="5003800" y="5229225"/>
                <a:ext cx="503238"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 name="TextBox 23"/>
            <p:cNvSpPr txBox="1">
              <a:spLocks noChangeArrowheads="1"/>
            </p:cNvSpPr>
            <p:nvPr/>
          </p:nvSpPr>
          <p:spPr bwMode="auto">
            <a:xfrm>
              <a:off x="2336" y="3003"/>
              <a:ext cx="21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a:ea typeface="宋体" panose="02010600030101010101" pitchFamily="2" charset="-122"/>
                </a:rPr>
                <a:t>A</a:t>
              </a:r>
              <a:endParaRPr lang="zh-CN" altLang="en-US" sz="2800">
                <a:ea typeface="宋体" panose="02010600030101010101" pitchFamily="2" charset="-122"/>
              </a:endParaRPr>
            </a:p>
          </p:txBody>
        </p:sp>
        <p:sp>
          <p:nvSpPr>
            <p:cNvPr id="21" name="TextBox 24"/>
            <p:cNvSpPr txBox="1">
              <a:spLocks noChangeArrowheads="1"/>
            </p:cNvSpPr>
            <p:nvPr/>
          </p:nvSpPr>
          <p:spPr bwMode="auto">
            <a:xfrm>
              <a:off x="2978" y="3003"/>
              <a:ext cx="21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a:ea typeface="宋体" panose="02010600030101010101" pitchFamily="2" charset="-122"/>
                </a:rPr>
                <a:t>B</a:t>
              </a:r>
              <a:endParaRPr lang="zh-CN" altLang="en-US" sz="2800">
                <a:ea typeface="宋体" panose="02010600030101010101" pitchFamily="2" charset="-122"/>
              </a:endParaRPr>
            </a:p>
          </p:txBody>
        </p:sp>
      </p:grpSp>
      <p:sp>
        <p:nvSpPr>
          <p:cNvPr id="7" name="矩形 6"/>
          <p:cNvSpPr/>
          <p:nvPr/>
        </p:nvSpPr>
        <p:spPr>
          <a:xfrm>
            <a:off x="1414686" y="405310"/>
            <a:ext cx="1723549" cy="707886"/>
          </a:xfrm>
          <a:prstGeom prst="rect">
            <a:avLst/>
          </a:prstGeom>
        </p:spPr>
        <p:txBody>
          <a:bodyPr wrap="none">
            <a:spAutoFit/>
          </a:bodyPr>
          <a:lstStyle/>
          <a:p>
            <a:r>
              <a:rPr lang="zh-CN" altLang="en-US" sz="4000" b="1" dirty="0">
                <a:solidFill>
                  <a:srgbClr val="C00000"/>
                </a:solidFill>
              </a:rPr>
              <a:t>逻辑或</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48103539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Rectangle 4"/>
          <p:cNvSpPr>
            <a:spLocks noChangeArrowheads="1"/>
          </p:cNvSpPr>
          <p:nvPr/>
        </p:nvSpPr>
        <p:spPr bwMode="auto">
          <a:xfrm>
            <a:off x="1294042" y="3068638"/>
            <a:ext cx="979254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30000"/>
              </a:lnSpc>
            </a:pPr>
            <a:r>
              <a:rPr lang="zh-CN" altLang="en-US" sz="2600" b="1" dirty="0">
                <a:latin typeface="Times New Roman" panose="02020603050405020304" pitchFamily="18" charset="0"/>
                <a:ea typeface="楷体_GB2312" pitchFamily="49" charset="-122"/>
              </a:rPr>
              <a:t>篇名</a:t>
            </a:r>
            <a:r>
              <a:rPr lang="en-US" altLang="zh-CN" sz="2600" b="1" dirty="0">
                <a:latin typeface="Times New Roman" panose="02020603050405020304" pitchFamily="18" charset="0"/>
                <a:ea typeface="楷体_GB2312" pitchFamily="49" charset="-122"/>
              </a:rPr>
              <a:t>=(</a:t>
            </a:r>
            <a:r>
              <a:rPr lang="zh-CN" altLang="en-US" sz="2600" b="1" dirty="0">
                <a:latin typeface="Times New Roman" panose="02020603050405020304" pitchFamily="18" charset="0"/>
                <a:ea typeface="楷体_GB2312" pitchFamily="49" charset="-122"/>
              </a:rPr>
              <a:t>废水 </a:t>
            </a:r>
            <a:r>
              <a:rPr lang="en-US" altLang="zh-CN" sz="2600" b="1" dirty="0">
                <a:latin typeface="Times New Roman" panose="02020603050405020304" pitchFamily="18" charset="0"/>
                <a:ea typeface="楷体_GB2312" pitchFamily="49" charset="-122"/>
              </a:rPr>
              <a:t>or </a:t>
            </a:r>
            <a:r>
              <a:rPr lang="zh-CN" altLang="en-US" sz="2600" b="1" dirty="0">
                <a:latin typeface="Times New Roman" panose="02020603050405020304" pitchFamily="18" charset="0"/>
                <a:ea typeface="楷体_GB2312" pitchFamily="49" charset="-122"/>
              </a:rPr>
              <a:t>污水</a:t>
            </a:r>
            <a:r>
              <a:rPr lang="en-US" altLang="zh-CN" sz="2600" b="1" dirty="0">
                <a:latin typeface="Times New Roman" panose="02020603050405020304" pitchFamily="18" charset="0"/>
                <a:ea typeface="楷体_GB2312" pitchFamily="49" charset="-122"/>
              </a:rPr>
              <a:t>) and </a:t>
            </a:r>
            <a:r>
              <a:rPr lang="zh-CN" altLang="en-US" sz="2600" b="1" dirty="0">
                <a:latin typeface="Times New Roman" panose="02020603050405020304" pitchFamily="18" charset="0"/>
                <a:ea typeface="楷体_GB2312" pitchFamily="49" charset="-122"/>
              </a:rPr>
              <a:t>处理   （</a:t>
            </a:r>
            <a:r>
              <a:rPr lang="en-US" altLang="zh-CN" sz="2600" b="1" dirty="0" smtClean="0">
                <a:latin typeface="Times New Roman" panose="02020603050405020304" pitchFamily="18" charset="0"/>
                <a:ea typeface="楷体_GB2312" pitchFamily="49" charset="-122"/>
              </a:rPr>
              <a:t>20324</a:t>
            </a:r>
            <a:r>
              <a:rPr lang="zh-CN" altLang="en-US" sz="2600" b="1" dirty="0" smtClean="0">
                <a:latin typeface="Times New Roman" panose="02020603050405020304" pitchFamily="18" charset="0"/>
                <a:ea typeface="楷体_GB2312" pitchFamily="49" charset="-122"/>
              </a:rPr>
              <a:t>条</a:t>
            </a:r>
            <a:r>
              <a:rPr lang="zh-CN" altLang="en-US" sz="2600" b="1" dirty="0">
                <a:latin typeface="Times New Roman" panose="02020603050405020304" pitchFamily="18" charset="0"/>
                <a:ea typeface="楷体_GB2312" pitchFamily="49" charset="-122"/>
              </a:rPr>
              <a:t>）</a:t>
            </a:r>
            <a:br>
              <a:rPr lang="zh-CN" altLang="en-US" sz="2600" b="1" dirty="0">
                <a:latin typeface="Times New Roman" panose="02020603050405020304" pitchFamily="18" charset="0"/>
                <a:ea typeface="楷体_GB2312" pitchFamily="49" charset="-122"/>
              </a:rPr>
            </a:br>
            <a:r>
              <a:rPr lang="zh-CN" altLang="en-US" sz="2600" b="1" dirty="0">
                <a:latin typeface="Times New Roman" panose="02020603050405020304" pitchFamily="18" charset="0"/>
                <a:ea typeface="楷体_GB2312" pitchFamily="49" charset="-122"/>
              </a:rPr>
              <a:t>篇名</a:t>
            </a:r>
            <a:r>
              <a:rPr lang="en-US" altLang="zh-CN" sz="2600" b="1" dirty="0">
                <a:latin typeface="Times New Roman" panose="02020603050405020304" pitchFamily="18" charset="0"/>
                <a:ea typeface="楷体_GB2312" pitchFamily="49" charset="-122"/>
              </a:rPr>
              <a:t>=</a:t>
            </a:r>
            <a:r>
              <a:rPr lang="zh-CN" altLang="en-US" sz="2600" b="1" dirty="0">
                <a:latin typeface="Times New Roman" panose="02020603050405020304" pitchFamily="18" charset="0"/>
                <a:ea typeface="楷体_GB2312" pitchFamily="49" charset="-122"/>
              </a:rPr>
              <a:t>废水 </a:t>
            </a:r>
            <a:r>
              <a:rPr lang="en-US" altLang="zh-CN" sz="2600" b="1" dirty="0">
                <a:latin typeface="Times New Roman" panose="02020603050405020304" pitchFamily="18" charset="0"/>
                <a:ea typeface="楷体_GB2312" pitchFamily="49" charset="-122"/>
              </a:rPr>
              <a:t>and </a:t>
            </a:r>
            <a:r>
              <a:rPr lang="zh-CN" altLang="en-US" sz="2600" b="1" dirty="0">
                <a:latin typeface="Times New Roman" panose="02020603050405020304" pitchFamily="18" charset="0"/>
                <a:ea typeface="楷体_GB2312" pitchFamily="49" charset="-122"/>
              </a:rPr>
              <a:t>处理  （</a:t>
            </a:r>
            <a:r>
              <a:rPr lang="en-US" altLang="zh-CN" sz="2600" b="1" dirty="0" smtClean="0">
                <a:latin typeface="Times New Roman" panose="02020603050405020304" pitchFamily="18" charset="0"/>
                <a:ea typeface="楷体_GB2312" pitchFamily="49" charset="-122"/>
              </a:rPr>
              <a:t>10802</a:t>
            </a:r>
            <a:r>
              <a:rPr lang="zh-CN" altLang="en-US" sz="2600" b="1" dirty="0" smtClean="0">
                <a:latin typeface="Times New Roman" panose="02020603050405020304" pitchFamily="18" charset="0"/>
                <a:ea typeface="楷体_GB2312" pitchFamily="49" charset="-122"/>
              </a:rPr>
              <a:t>条</a:t>
            </a:r>
            <a:r>
              <a:rPr lang="zh-CN" altLang="en-US" sz="2600" b="1" dirty="0">
                <a:latin typeface="Times New Roman" panose="02020603050405020304" pitchFamily="18" charset="0"/>
                <a:ea typeface="楷体_GB2312" pitchFamily="49" charset="-122"/>
              </a:rPr>
              <a:t>）</a:t>
            </a:r>
            <a:br>
              <a:rPr lang="zh-CN" altLang="en-US" sz="2600" b="1" dirty="0">
                <a:latin typeface="Times New Roman" panose="02020603050405020304" pitchFamily="18" charset="0"/>
                <a:ea typeface="楷体_GB2312" pitchFamily="49" charset="-122"/>
              </a:rPr>
            </a:br>
            <a:r>
              <a:rPr lang="zh-CN" altLang="en-US" sz="2600" b="1" dirty="0">
                <a:latin typeface="Times New Roman" panose="02020603050405020304" pitchFamily="18" charset="0"/>
                <a:ea typeface="楷体_GB2312" pitchFamily="49" charset="-122"/>
              </a:rPr>
              <a:t>篇名</a:t>
            </a:r>
            <a:r>
              <a:rPr lang="en-US" altLang="zh-CN" sz="2600" b="1" dirty="0">
                <a:latin typeface="Times New Roman" panose="02020603050405020304" pitchFamily="18" charset="0"/>
                <a:ea typeface="楷体_GB2312" pitchFamily="49" charset="-122"/>
              </a:rPr>
              <a:t>=</a:t>
            </a:r>
            <a:r>
              <a:rPr lang="zh-CN" altLang="en-US" sz="2600" b="1" dirty="0">
                <a:latin typeface="Times New Roman" panose="02020603050405020304" pitchFamily="18" charset="0"/>
                <a:ea typeface="楷体_GB2312" pitchFamily="49" charset="-122"/>
              </a:rPr>
              <a:t>污水 </a:t>
            </a:r>
            <a:r>
              <a:rPr lang="en-US" altLang="zh-CN" sz="2600" b="1" dirty="0">
                <a:latin typeface="Times New Roman" panose="02020603050405020304" pitchFamily="18" charset="0"/>
                <a:ea typeface="楷体_GB2312" pitchFamily="49" charset="-122"/>
              </a:rPr>
              <a:t>and </a:t>
            </a:r>
            <a:r>
              <a:rPr lang="zh-CN" altLang="en-US" sz="2600" b="1" dirty="0">
                <a:latin typeface="Times New Roman" panose="02020603050405020304" pitchFamily="18" charset="0"/>
                <a:ea typeface="楷体_GB2312" pitchFamily="49" charset="-122"/>
              </a:rPr>
              <a:t>处理  </a:t>
            </a:r>
            <a:r>
              <a:rPr lang="zh-CN" altLang="en-US" sz="2600" b="1" dirty="0" smtClean="0">
                <a:latin typeface="Times New Roman" panose="02020603050405020304" pitchFamily="18" charset="0"/>
                <a:ea typeface="楷体_GB2312" pitchFamily="49" charset="-122"/>
              </a:rPr>
              <a:t>（</a:t>
            </a:r>
            <a:r>
              <a:rPr lang="en-US" altLang="zh-CN" sz="2600" b="1" dirty="0" smtClean="0">
                <a:latin typeface="Times New Roman" panose="02020603050405020304" pitchFamily="18" charset="0"/>
                <a:ea typeface="楷体_GB2312" pitchFamily="49" charset="-122"/>
              </a:rPr>
              <a:t>9582</a:t>
            </a:r>
            <a:r>
              <a:rPr lang="zh-CN" altLang="en-US" sz="2600" b="1" dirty="0" smtClean="0">
                <a:latin typeface="Times New Roman" panose="02020603050405020304" pitchFamily="18" charset="0"/>
                <a:ea typeface="楷体_GB2312" pitchFamily="49" charset="-122"/>
              </a:rPr>
              <a:t>条</a:t>
            </a:r>
            <a:r>
              <a:rPr lang="zh-CN" altLang="en-US" sz="2600" b="1" dirty="0">
                <a:latin typeface="Times New Roman" panose="02020603050405020304" pitchFamily="18" charset="0"/>
                <a:ea typeface="楷体_GB2312" pitchFamily="49" charset="-122"/>
              </a:rPr>
              <a:t>）</a:t>
            </a:r>
            <a:br>
              <a:rPr lang="zh-CN" altLang="en-US" sz="2600" b="1" dirty="0">
                <a:latin typeface="Times New Roman" panose="02020603050405020304" pitchFamily="18" charset="0"/>
                <a:ea typeface="楷体_GB2312" pitchFamily="49" charset="-122"/>
              </a:rPr>
            </a:br>
            <a:r>
              <a:rPr lang="zh-CN" altLang="en-US" sz="2600" b="1" dirty="0">
                <a:latin typeface="Times New Roman" panose="02020603050405020304" pitchFamily="18" charset="0"/>
                <a:ea typeface="楷体_GB2312" pitchFamily="49" charset="-122"/>
              </a:rPr>
              <a:t>篇名</a:t>
            </a:r>
            <a:r>
              <a:rPr lang="en-US" altLang="zh-CN" sz="2600" b="1" dirty="0">
                <a:latin typeface="Times New Roman" panose="02020603050405020304" pitchFamily="18" charset="0"/>
                <a:ea typeface="楷体_GB2312" pitchFamily="49" charset="-122"/>
              </a:rPr>
              <a:t>=</a:t>
            </a:r>
            <a:r>
              <a:rPr lang="zh-CN" altLang="en-US" sz="2600" b="1" dirty="0">
                <a:latin typeface="Times New Roman" panose="02020603050405020304" pitchFamily="18" charset="0"/>
                <a:ea typeface="楷体_GB2312" pitchFamily="49" charset="-122"/>
              </a:rPr>
              <a:t>废水 </a:t>
            </a:r>
            <a:r>
              <a:rPr lang="en-US" altLang="zh-CN" sz="2600" b="1" dirty="0">
                <a:latin typeface="Times New Roman" panose="02020603050405020304" pitchFamily="18" charset="0"/>
                <a:ea typeface="楷体_GB2312" pitchFamily="49" charset="-122"/>
              </a:rPr>
              <a:t>and </a:t>
            </a:r>
            <a:r>
              <a:rPr lang="zh-CN" altLang="en-US" sz="2600" b="1" dirty="0">
                <a:latin typeface="Times New Roman" panose="02020603050405020304" pitchFamily="18" charset="0"/>
                <a:ea typeface="楷体_GB2312" pitchFamily="49" charset="-122"/>
              </a:rPr>
              <a:t>污水 </a:t>
            </a:r>
            <a:r>
              <a:rPr lang="en-US" altLang="zh-CN" sz="2600" b="1" dirty="0">
                <a:latin typeface="Times New Roman" panose="02020603050405020304" pitchFamily="18" charset="0"/>
                <a:ea typeface="楷体_GB2312" pitchFamily="49" charset="-122"/>
              </a:rPr>
              <a:t>and </a:t>
            </a:r>
            <a:r>
              <a:rPr lang="zh-CN" altLang="en-US" sz="2600" b="1" dirty="0">
                <a:latin typeface="Times New Roman" panose="02020603050405020304" pitchFamily="18" charset="0"/>
                <a:ea typeface="楷体_GB2312" pitchFamily="49" charset="-122"/>
              </a:rPr>
              <a:t>处理  </a:t>
            </a:r>
            <a:r>
              <a:rPr lang="zh-CN" altLang="en-US" sz="2600" b="1" dirty="0" smtClean="0">
                <a:latin typeface="Times New Roman" panose="02020603050405020304" pitchFamily="18" charset="0"/>
                <a:ea typeface="楷体_GB2312" pitchFamily="49" charset="-122"/>
              </a:rPr>
              <a:t>（</a:t>
            </a:r>
            <a:r>
              <a:rPr lang="en-US" altLang="zh-CN" sz="2600" b="1" dirty="0" smtClean="0">
                <a:latin typeface="Times New Roman" panose="02020603050405020304" pitchFamily="18" charset="0"/>
                <a:ea typeface="楷体_GB2312" pitchFamily="49" charset="-122"/>
              </a:rPr>
              <a:t>60</a:t>
            </a:r>
            <a:r>
              <a:rPr lang="zh-CN" altLang="en-US" sz="2600" b="1" dirty="0" smtClean="0">
                <a:latin typeface="Times New Roman" panose="02020603050405020304" pitchFamily="18" charset="0"/>
                <a:ea typeface="楷体_GB2312" pitchFamily="49" charset="-122"/>
              </a:rPr>
              <a:t>条</a:t>
            </a:r>
            <a:r>
              <a:rPr lang="zh-CN" altLang="en-US" sz="2600" b="1" dirty="0">
                <a:latin typeface="Times New Roman" panose="02020603050405020304" pitchFamily="18" charset="0"/>
                <a:ea typeface="楷体_GB2312" pitchFamily="49" charset="-122"/>
              </a:rPr>
              <a:t>）</a:t>
            </a:r>
          </a:p>
        </p:txBody>
      </p:sp>
      <p:pic>
        <p:nvPicPr>
          <p:cNvPr id="7" name="Picture 5" descr="cde"/>
          <p:cNvPicPr>
            <a:picLocks noChangeAspect="1" noChangeArrowheads="1"/>
          </p:cNvPicPr>
          <p:nvPr/>
        </p:nvPicPr>
        <p:blipFill>
          <a:blip r:embed="rId8" cstate="print">
            <a:extLst>
              <a:ext uri="{28A0092B-C50C-407E-A947-70E740481C1C}">
                <a14:useLocalDpi xmlns:a14="http://schemas.microsoft.com/office/drawing/2010/main" val="0"/>
              </a:ext>
            </a:extLst>
          </a:blip>
          <a:srcRect b="8569"/>
          <a:stretch>
            <a:fillRect/>
          </a:stretch>
        </p:blipFill>
        <p:spPr bwMode="auto">
          <a:xfrm>
            <a:off x="3118371" y="981076"/>
            <a:ext cx="5049709" cy="23034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3598791" y="1557339"/>
            <a:ext cx="134390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800" b="1">
                <a:solidFill>
                  <a:srgbClr val="FFFF00"/>
                </a:solidFill>
                <a:latin typeface="Times New Roman" panose="02020603050405020304" pitchFamily="18" charset="0"/>
                <a:ea typeface="宋体" panose="02010600030101010101" pitchFamily="2" charset="-122"/>
              </a:rPr>
              <a:t>废水</a:t>
            </a:r>
          </a:p>
        </p:txBody>
      </p:sp>
      <p:sp>
        <p:nvSpPr>
          <p:cNvPr id="9" name="Rectangle 9"/>
          <p:cNvSpPr>
            <a:spLocks noChangeArrowheads="1"/>
          </p:cNvSpPr>
          <p:nvPr/>
        </p:nvSpPr>
        <p:spPr bwMode="auto">
          <a:xfrm>
            <a:off x="5806187" y="1844675"/>
            <a:ext cx="17269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800" b="1">
                <a:latin typeface="Times New Roman" panose="02020603050405020304" pitchFamily="18" charset="0"/>
                <a:ea typeface="宋体" panose="02010600030101010101" pitchFamily="2" charset="-122"/>
              </a:rPr>
              <a:t>污水</a:t>
            </a:r>
          </a:p>
        </p:txBody>
      </p:sp>
      <p:sp>
        <p:nvSpPr>
          <p:cNvPr id="10" name="Rectangle 10"/>
          <p:cNvSpPr>
            <a:spLocks noChangeArrowheads="1"/>
          </p:cNvSpPr>
          <p:nvPr/>
        </p:nvSpPr>
        <p:spPr bwMode="auto">
          <a:xfrm>
            <a:off x="8206174" y="1484314"/>
            <a:ext cx="259258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9600" b="1">
              <a:latin typeface="Times New Roman" panose="02020603050405020304" pitchFamily="18" charset="0"/>
              <a:ea typeface="幼圆" pitchFamily="49" charset="-122"/>
            </a:endParaRPr>
          </a:p>
        </p:txBody>
      </p:sp>
      <p:sp>
        <p:nvSpPr>
          <p:cNvPr id="11" name="Oval 11"/>
          <p:cNvSpPr>
            <a:spLocks noChangeArrowheads="1"/>
          </p:cNvSpPr>
          <p:nvPr/>
        </p:nvSpPr>
        <p:spPr bwMode="auto">
          <a:xfrm>
            <a:off x="8206175" y="1196975"/>
            <a:ext cx="2755541" cy="1944688"/>
          </a:xfrm>
          <a:prstGeom prst="ellipse">
            <a:avLst/>
          </a:prstGeom>
          <a:solidFill>
            <a:srgbClr val="CCFFFF"/>
          </a:solidFill>
          <a:ln w="38100" cap="sq">
            <a:solidFill>
              <a:schemeClr val="bg2"/>
            </a:solidFill>
            <a:round/>
          </a:ln>
        </p:spPr>
        <p:txBody>
          <a:bodyPr wrap="none" anchor="ctr"/>
          <a:lstStyle/>
          <a:p>
            <a:endParaRPr lang="zh-CN" altLang="en-US">
              <a:ea typeface="宋体" panose="02010600030101010101" pitchFamily="2" charset="-122"/>
            </a:endParaRPr>
          </a:p>
        </p:txBody>
      </p:sp>
      <p:sp>
        <p:nvSpPr>
          <p:cNvPr id="12" name="Rectangle 12"/>
          <p:cNvSpPr>
            <a:spLocks noChangeArrowheads="1"/>
          </p:cNvSpPr>
          <p:nvPr/>
        </p:nvSpPr>
        <p:spPr bwMode="auto">
          <a:xfrm>
            <a:off x="8589242" y="1700214"/>
            <a:ext cx="1919566"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800" b="1">
                <a:latin typeface="Times New Roman" panose="02020603050405020304" pitchFamily="18" charset="0"/>
                <a:ea typeface="宋体" panose="02010600030101010101" pitchFamily="2" charset="-122"/>
              </a:rPr>
              <a:t>处理</a:t>
            </a:r>
          </a:p>
        </p:txBody>
      </p:sp>
      <p:sp>
        <p:nvSpPr>
          <p:cNvPr id="13" name="Rectangle 20"/>
          <p:cNvSpPr>
            <a:spLocks noChangeArrowheads="1"/>
          </p:cNvSpPr>
          <p:nvPr/>
        </p:nvSpPr>
        <p:spPr bwMode="auto">
          <a:xfrm>
            <a:off x="335316" y="1484313"/>
            <a:ext cx="220739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20000"/>
              </a:lnSpc>
            </a:pPr>
            <a:r>
              <a:rPr lang="zh-CN" altLang="en-US" sz="2800" b="1" dirty="0">
                <a:latin typeface="楷体_GB2312" pitchFamily="49" charset="-122"/>
                <a:ea typeface="楷体_GB2312" pitchFamily="49" charset="-122"/>
              </a:rPr>
              <a:t>布尔逻辑</a:t>
            </a:r>
            <a:r>
              <a:rPr lang="zh-CN" altLang="en-US" sz="2800" b="1" dirty="0">
                <a:solidFill>
                  <a:srgbClr val="FF0000"/>
                </a:solidFill>
                <a:latin typeface="楷体_GB2312" pitchFamily="49" charset="-122"/>
                <a:ea typeface="楷体_GB2312" pitchFamily="49" charset="-122"/>
              </a:rPr>
              <a:t>或</a:t>
            </a:r>
            <a:r>
              <a:rPr lang="zh-CN" altLang="en-US" sz="2800" b="1" dirty="0">
                <a:latin typeface="楷体_GB2312" pitchFamily="49" charset="-122"/>
                <a:ea typeface="楷体_GB2312" pitchFamily="49" charset="-122"/>
              </a:rPr>
              <a:t>示意图</a:t>
            </a:r>
          </a:p>
        </p:txBody>
      </p:sp>
      <p:sp>
        <p:nvSpPr>
          <p:cNvPr id="14" name="Rectangle 21"/>
          <p:cNvSpPr>
            <a:spLocks noChangeArrowheads="1"/>
          </p:cNvSpPr>
          <p:nvPr/>
        </p:nvSpPr>
        <p:spPr bwMode="auto">
          <a:xfrm>
            <a:off x="5643225" y="5450376"/>
            <a:ext cx="499256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30000"/>
              </a:lnSpc>
            </a:pPr>
            <a:r>
              <a:rPr lang="zh-CN" altLang="en-US" sz="1800" b="1" dirty="0">
                <a:ea typeface="宋体" panose="02010600030101010101" pitchFamily="2" charset="-122"/>
              </a:rPr>
              <a:t>检索时间：</a:t>
            </a:r>
            <a:r>
              <a:rPr lang="en-US" altLang="zh-CN" sz="1800" b="1" dirty="0" smtClean="0">
                <a:latin typeface="Times New Roman" panose="02020603050405020304" pitchFamily="18" charset="0"/>
                <a:ea typeface="宋体" panose="02010600030101010101" pitchFamily="2" charset="-122"/>
              </a:rPr>
              <a:t>2010-2014</a:t>
            </a:r>
            <a:r>
              <a:rPr lang="zh-CN" altLang="en-US" sz="1800" b="1" dirty="0" smtClean="0">
                <a:latin typeface="Times New Roman" panose="02020603050405020304" pitchFamily="18" charset="0"/>
                <a:ea typeface="宋体" panose="02010600030101010101" pitchFamily="2" charset="-122"/>
              </a:rPr>
              <a:t>年</a:t>
            </a:r>
            <a:r>
              <a:rPr lang="zh-CN" altLang="en-US" sz="1800" b="1" dirty="0">
                <a:latin typeface="Times New Roman" panose="02020603050405020304" pitchFamily="18" charset="0"/>
                <a:ea typeface="宋体" panose="02010600030101010101" pitchFamily="2" charset="-122"/>
              </a:rPr>
              <a:t/>
            </a:r>
            <a:br>
              <a:rPr lang="zh-CN" altLang="en-US" sz="1800" b="1" dirty="0">
                <a:latin typeface="Times New Roman" panose="02020603050405020304" pitchFamily="18" charset="0"/>
                <a:ea typeface="宋体" panose="02010600030101010101" pitchFamily="2" charset="-122"/>
              </a:rPr>
            </a:br>
            <a:r>
              <a:rPr lang="zh-CN" altLang="en-US" sz="1800" b="1" dirty="0">
                <a:latin typeface="Times New Roman" panose="02020603050405020304" pitchFamily="18" charset="0"/>
                <a:ea typeface="宋体" panose="02010600030101010101" pitchFamily="2" charset="-122"/>
              </a:rPr>
              <a:t>所用数据库：</a:t>
            </a:r>
            <a:r>
              <a:rPr lang="en-US" altLang="zh-CN" sz="1800" b="1" dirty="0">
                <a:latin typeface="Times New Roman" panose="02020603050405020304" pitchFamily="18" charset="0"/>
                <a:ea typeface="宋体" panose="02010600030101010101" pitchFamily="2" charset="-122"/>
              </a:rPr>
              <a:t>CNKI</a:t>
            </a:r>
            <a:r>
              <a:rPr lang="zh-CN" altLang="en-US" sz="1800" b="1" dirty="0">
                <a:latin typeface="Times New Roman" panose="02020603050405020304" pitchFamily="18" charset="0"/>
                <a:ea typeface="宋体" panose="02010600030101010101" pitchFamily="2" charset="-122"/>
              </a:rPr>
              <a:t>期刊数据库</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857797391"/>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131287" y="1612161"/>
            <a:ext cx="11377430" cy="3452099"/>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逻辑</a:t>
            </a:r>
            <a:r>
              <a:rPr lang="zh-CN" altLang="en-US" sz="3200" dirty="0">
                <a:latin typeface="Times New Roman" panose="02020603050405020304" pitchFamily="18" charset="0"/>
                <a:ea typeface="楷体_GB2312" pitchFamily="49" charset="-122"/>
                <a:cs typeface="Times New Roman" panose="02020603050405020304" pitchFamily="18" charset="0"/>
              </a:rPr>
              <a:t>非是一种具有</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概念排除</a:t>
            </a:r>
            <a:r>
              <a:rPr lang="zh-CN" altLang="en-US" sz="3200" dirty="0">
                <a:latin typeface="Times New Roman" panose="02020603050405020304" pitchFamily="18" charset="0"/>
                <a:ea typeface="楷体_GB2312" pitchFamily="49" charset="-122"/>
                <a:cs typeface="Times New Roman" panose="02020603050405020304" pitchFamily="18" charset="0"/>
              </a:rPr>
              <a:t>关系的组配。</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Times New Roman" panose="02020603050405020304" pitchFamily="18" charset="0"/>
                <a:ea typeface="楷体_GB2312" pitchFamily="49" charset="-122"/>
                <a:cs typeface="Times New Roman" panose="02020603050405020304" pitchFamily="18" charset="0"/>
              </a:rPr>
              <a:t>算符</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r>
              <a:rPr lang="en-US" altLang="zh-CN" sz="3200" dirty="0" smtClean="0">
                <a:latin typeface="Times New Roman" panose="02020603050405020304" pitchFamily="18" charset="0"/>
                <a:ea typeface="楷体_GB2312" pitchFamily="49" charset="-122"/>
                <a:cs typeface="Times New Roman" panose="02020603050405020304" pitchFamily="18" charset="0"/>
              </a:rPr>
              <a:t>-</a:t>
            </a:r>
            <a:r>
              <a:rPr lang="zh-CN" altLang="en-US" sz="3200" dirty="0">
                <a:latin typeface="Times New Roman" panose="02020603050405020304" pitchFamily="18" charset="0"/>
                <a:ea typeface="楷体_GB2312" pitchFamily="49" charset="-122"/>
                <a:cs typeface="Times New Roman" panose="02020603050405020304" pitchFamily="18" charset="0"/>
              </a:rPr>
              <a:t>”或</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r>
              <a:rPr lang="en-US" altLang="zh-CN" sz="3200" dirty="0" smtClean="0">
                <a:latin typeface="Times New Roman" panose="02020603050405020304" pitchFamily="18" charset="0"/>
                <a:ea typeface="楷体_GB2312" pitchFamily="49" charset="-122"/>
                <a:cs typeface="Times New Roman" panose="02020603050405020304" pitchFamily="18" charset="0"/>
              </a:rPr>
              <a:t>NOT</a:t>
            </a:r>
            <a:r>
              <a:rPr lang="zh-CN" altLang="en-US" sz="3200" dirty="0" smtClean="0">
                <a:latin typeface="Times New Roman" panose="02020603050405020304" pitchFamily="18" charset="0"/>
                <a:ea typeface="楷体_GB2312" pitchFamily="49" charset="-122"/>
                <a:cs typeface="Times New Roman" panose="02020603050405020304" pitchFamily="18" charset="0"/>
              </a:rPr>
              <a:t>”</a:t>
            </a:r>
            <a:endParaRPr lang="en-US" altLang="zh-CN" sz="3200" dirty="0" smtClean="0">
              <a:latin typeface="Times New Roman" panose="02020603050405020304" pitchFamily="18" charset="0"/>
              <a:ea typeface="楷体_GB2312" pitchFamily="49" charset="-122"/>
              <a:cs typeface="Times New Roman" panose="02020603050405020304" pitchFamily="18" charset="0"/>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Times New Roman" panose="02020603050405020304" pitchFamily="18" charset="0"/>
                <a:ea typeface="楷体_GB2312" pitchFamily="49" charset="-122"/>
                <a:cs typeface="Times New Roman" panose="02020603050405020304" pitchFamily="18" charset="0"/>
              </a:rPr>
              <a:t>特点</a:t>
            </a:r>
            <a:r>
              <a:rPr lang="zh-CN" altLang="en-US" sz="3200" dirty="0">
                <a:latin typeface="Times New Roman" panose="02020603050405020304" pitchFamily="18" charset="0"/>
                <a:ea typeface="楷体_GB2312"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楷体_GB2312" pitchFamily="49" charset="-122"/>
                <a:cs typeface="Times New Roman" panose="02020603050405020304" pitchFamily="18" charset="0"/>
              </a:rPr>
              <a:t>提高查准率，影响查全率</a:t>
            </a:r>
            <a:r>
              <a:rPr lang="zh-CN" altLang="en-US" sz="3200" dirty="0">
                <a:latin typeface="Times New Roman" panose="02020603050405020304" pitchFamily="18" charset="0"/>
                <a:ea typeface="楷体_GB2312" pitchFamily="49" charset="-122"/>
                <a:cs typeface="Times New Roman" panose="02020603050405020304" pitchFamily="18" charset="0"/>
              </a:rPr>
              <a:t>。</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Times New Roman" panose="02020603050405020304" pitchFamily="18" charset="0"/>
                <a:ea typeface="楷体_GB2312" pitchFamily="49" charset="-122"/>
                <a:cs typeface="Times New Roman" panose="02020603050405020304" pitchFamily="18" charset="0"/>
              </a:rPr>
              <a:t>举例</a:t>
            </a:r>
            <a:r>
              <a:rPr lang="zh-CN" altLang="en-US" sz="3200" dirty="0" smtClean="0">
                <a:latin typeface="Times New Roman" panose="02020603050405020304" pitchFamily="18" charset="0"/>
                <a:ea typeface="楷体_GB2312" pitchFamily="49" charset="-122"/>
                <a:cs typeface="Times New Roman" panose="02020603050405020304" pitchFamily="18" charset="0"/>
              </a:rPr>
              <a:t>：通信技术 </a:t>
            </a:r>
            <a:r>
              <a:rPr lang="en-US" altLang="zh-CN" sz="3200" dirty="0" smtClean="0">
                <a:latin typeface="Times New Roman" panose="02020603050405020304" pitchFamily="18" charset="0"/>
                <a:ea typeface="楷体_GB2312" pitchFamily="49" charset="-122"/>
                <a:cs typeface="Times New Roman" panose="02020603050405020304" pitchFamily="18" charset="0"/>
              </a:rPr>
              <a:t>NOT</a:t>
            </a:r>
            <a:r>
              <a:rPr lang="zh-CN" altLang="en-US" sz="3200" dirty="0" smtClean="0">
                <a:latin typeface="Times New Roman" panose="02020603050405020304" pitchFamily="18" charset="0"/>
                <a:ea typeface="楷体_GB2312" pitchFamily="49" charset="-122"/>
                <a:cs typeface="Times New Roman" panose="02020603050405020304" pitchFamily="18" charset="0"/>
              </a:rPr>
              <a:t> 微波，</a:t>
            </a:r>
            <a:r>
              <a:rPr lang="zh-CN" altLang="en-US" sz="3200" dirty="0">
                <a:latin typeface="Times New Roman" panose="02020603050405020304" pitchFamily="18" charset="0"/>
                <a:ea typeface="楷体_GB2312" pitchFamily="49" charset="-122"/>
                <a:cs typeface="Times New Roman" panose="02020603050405020304" pitchFamily="18" charset="0"/>
              </a:rPr>
              <a:t>表示检索出的记录中排除含有“微波通信”的记录。</a:t>
            </a:r>
          </a:p>
        </p:txBody>
      </p:sp>
      <p:grpSp>
        <p:nvGrpSpPr>
          <p:cNvPr id="33" name="Group 15"/>
          <p:cNvGrpSpPr>
            <a:grpSpLocks noChangeAspect="1"/>
          </p:cNvGrpSpPr>
          <p:nvPr/>
        </p:nvGrpSpPr>
        <p:grpSpPr bwMode="auto">
          <a:xfrm>
            <a:off x="8399163" y="417408"/>
            <a:ext cx="2713000" cy="1224000"/>
            <a:chOff x="1927" y="2704"/>
            <a:chExt cx="1381" cy="837"/>
          </a:xfrm>
        </p:grpSpPr>
        <p:sp>
          <p:nvSpPr>
            <p:cNvPr id="34" name="椭圆 3"/>
            <p:cNvSpPr>
              <a:spLocks noChangeArrowheads="1"/>
            </p:cNvSpPr>
            <p:nvPr/>
          </p:nvSpPr>
          <p:spPr bwMode="auto">
            <a:xfrm>
              <a:off x="1927" y="2704"/>
              <a:ext cx="837" cy="837"/>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sp>
          <p:nvSpPr>
            <p:cNvPr id="35" name="椭圆 12"/>
            <p:cNvSpPr>
              <a:spLocks noChangeArrowheads="1"/>
            </p:cNvSpPr>
            <p:nvPr/>
          </p:nvSpPr>
          <p:spPr bwMode="auto">
            <a:xfrm>
              <a:off x="2471" y="2704"/>
              <a:ext cx="837" cy="836"/>
            </a:xfrm>
            <a:prstGeom prst="ellipse">
              <a:avLst/>
            </a:prstGeom>
            <a:noFill/>
            <a:ln w="28575" algn="ctr">
              <a:solidFill>
                <a:srgbClr val="3366FF"/>
              </a:solidFill>
              <a:round/>
            </a:ln>
            <a:extLst>
              <a:ext uri="{909E8E84-426E-40DD-AFC4-6F175D3DCCD1}">
                <a14:hiddenFill xmlns:a14="http://schemas.microsoft.com/office/drawing/2010/main">
                  <a:solidFill>
                    <a:srgbClr val="FFFFFF"/>
                  </a:solidFill>
                </a14:hiddenFill>
              </a:ext>
            </a:extLst>
          </p:spPr>
          <p:txBody>
            <a:bodyPr/>
            <a:lstStyle/>
            <a:p>
              <a:pPr marL="173355" indent="-173355"/>
              <a:endParaRPr lang="zh-CN" altLang="en-US" sz="2000">
                <a:solidFill>
                  <a:schemeClr val="hlink"/>
                </a:solidFill>
                <a:ea typeface="楷体_GB2312" pitchFamily="49" charset="-122"/>
              </a:endParaRPr>
            </a:p>
          </p:txBody>
        </p:sp>
        <p:sp>
          <p:nvSpPr>
            <p:cNvPr id="36" name="Line 25"/>
            <p:cNvSpPr>
              <a:spLocks noChangeShapeType="1"/>
            </p:cNvSpPr>
            <p:nvPr/>
          </p:nvSpPr>
          <p:spPr bwMode="auto">
            <a:xfrm flipH="1">
              <a:off x="1927" y="2704"/>
              <a:ext cx="408" cy="3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26"/>
            <p:cNvSpPr>
              <a:spLocks noChangeShapeType="1"/>
            </p:cNvSpPr>
            <p:nvPr/>
          </p:nvSpPr>
          <p:spPr bwMode="auto">
            <a:xfrm flipH="1">
              <a:off x="1927" y="2750"/>
              <a:ext cx="545" cy="49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27"/>
            <p:cNvSpPr>
              <a:spLocks noChangeShapeType="1"/>
            </p:cNvSpPr>
            <p:nvPr/>
          </p:nvSpPr>
          <p:spPr bwMode="auto">
            <a:xfrm flipH="1">
              <a:off x="2018" y="2795"/>
              <a:ext cx="590" cy="5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28"/>
            <p:cNvSpPr>
              <a:spLocks noChangeShapeType="1"/>
            </p:cNvSpPr>
            <p:nvPr/>
          </p:nvSpPr>
          <p:spPr bwMode="auto">
            <a:xfrm flipH="1">
              <a:off x="2109" y="3113"/>
              <a:ext cx="363" cy="3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29"/>
            <p:cNvSpPr>
              <a:spLocks noChangeShapeType="1"/>
            </p:cNvSpPr>
            <p:nvPr/>
          </p:nvSpPr>
          <p:spPr bwMode="auto">
            <a:xfrm flipH="1">
              <a:off x="2200" y="3271"/>
              <a:ext cx="294" cy="2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30"/>
            <p:cNvSpPr>
              <a:spLocks noChangeShapeType="1"/>
            </p:cNvSpPr>
            <p:nvPr/>
          </p:nvSpPr>
          <p:spPr bwMode="auto">
            <a:xfrm flipH="1">
              <a:off x="2426" y="3385"/>
              <a:ext cx="136" cy="1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TextBox 15"/>
            <p:cNvSpPr txBox="1">
              <a:spLocks noChangeArrowheads="1"/>
            </p:cNvSpPr>
            <p:nvPr/>
          </p:nvSpPr>
          <p:spPr bwMode="auto">
            <a:xfrm>
              <a:off x="2159" y="2948"/>
              <a:ext cx="21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dirty="0">
                  <a:ea typeface="宋体" panose="02010600030101010101" pitchFamily="2" charset="-122"/>
                </a:rPr>
                <a:t>A</a:t>
              </a:r>
              <a:endParaRPr lang="zh-CN" altLang="en-US" sz="2800" dirty="0">
                <a:ea typeface="宋体" panose="02010600030101010101" pitchFamily="2" charset="-122"/>
              </a:endParaRPr>
            </a:p>
          </p:txBody>
        </p:sp>
        <p:sp>
          <p:nvSpPr>
            <p:cNvPr id="43" name="TextBox 16"/>
            <p:cNvSpPr txBox="1">
              <a:spLocks noChangeArrowheads="1"/>
            </p:cNvSpPr>
            <p:nvPr/>
          </p:nvSpPr>
          <p:spPr bwMode="auto">
            <a:xfrm>
              <a:off x="2811" y="2958"/>
              <a:ext cx="21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r>
                <a:rPr lang="en-US" altLang="zh-CN" sz="2800">
                  <a:ea typeface="宋体" panose="02010600030101010101" pitchFamily="2" charset="-122"/>
                </a:rPr>
                <a:t>B</a:t>
              </a:r>
              <a:endParaRPr lang="zh-CN" altLang="en-US" sz="2800">
                <a:ea typeface="宋体" panose="02010600030101010101" pitchFamily="2" charset="-122"/>
              </a:endParaRPr>
            </a:p>
          </p:txBody>
        </p:sp>
      </p:grpSp>
      <p:sp>
        <p:nvSpPr>
          <p:cNvPr id="7" name="矩形 6"/>
          <p:cNvSpPr/>
          <p:nvPr/>
        </p:nvSpPr>
        <p:spPr>
          <a:xfrm>
            <a:off x="1342678" y="291292"/>
            <a:ext cx="1569660" cy="646331"/>
          </a:xfrm>
          <a:prstGeom prst="rect">
            <a:avLst/>
          </a:prstGeom>
        </p:spPr>
        <p:txBody>
          <a:bodyPr wrap="none">
            <a:spAutoFit/>
          </a:bodyPr>
          <a:lstStyle/>
          <a:p>
            <a:r>
              <a:rPr lang="zh-CN" altLang="en-US" sz="3600" b="1" dirty="0">
                <a:solidFill>
                  <a:srgbClr val="C00000"/>
                </a:solidFill>
              </a:rPr>
              <a:t>逻辑非</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53070018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pic>
        <p:nvPicPr>
          <p:cNvPr id="6" name="Picture 22" descr="efg"/>
          <p:cNvPicPr>
            <a:picLocks noChangeAspect="1" noChangeArrowheads="1"/>
          </p:cNvPicPr>
          <p:nvPr/>
        </p:nvPicPr>
        <p:blipFill>
          <a:blip r:embed="rId8" cstate="print">
            <a:extLst>
              <a:ext uri="{28A0092B-C50C-407E-A947-70E740481C1C}">
                <a14:useLocalDpi xmlns:a14="http://schemas.microsoft.com/office/drawing/2010/main" val="0"/>
              </a:ext>
            </a:extLst>
          </a:blip>
          <a:srcRect l="6235" t="5144" r="4720" b="7687"/>
          <a:stretch>
            <a:fillRect/>
          </a:stretch>
        </p:blipFill>
        <p:spPr bwMode="auto">
          <a:xfrm>
            <a:off x="3407390" y="1052514"/>
            <a:ext cx="547087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3"/>
          <p:cNvSpPr>
            <a:spLocks noChangeArrowheads="1"/>
          </p:cNvSpPr>
          <p:nvPr/>
        </p:nvSpPr>
        <p:spPr bwMode="auto">
          <a:xfrm>
            <a:off x="2541787" y="3644900"/>
            <a:ext cx="844863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20000"/>
              </a:lnSpc>
            </a:pPr>
            <a:r>
              <a:rPr lang="en-US" altLang="zh-CN" sz="2600" b="1" dirty="0">
                <a:latin typeface="Times New Roman" panose="02020603050405020304" pitchFamily="18" charset="0"/>
                <a:ea typeface="楷体_GB2312" pitchFamily="49" charset="-122"/>
                <a:cs typeface="Times New Roman" panose="02020603050405020304" pitchFamily="18" charset="0"/>
              </a:rPr>
              <a:t>AB=</a:t>
            </a:r>
            <a:r>
              <a:rPr lang="zh-CN" altLang="en-US" sz="2600" b="1" dirty="0">
                <a:latin typeface="Times New Roman" panose="02020603050405020304" pitchFamily="18" charset="0"/>
                <a:ea typeface="楷体_GB2312" pitchFamily="49" charset="-122"/>
                <a:cs typeface="Times New Roman" panose="02020603050405020304" pitchFamily="18" charset="0"/>
              </a:rPr>
              <a:t>通信技术 </a:t>
            </a:r>
            <a:r>
              <a:rPr lang="en-US" altLang="zh-CN" sz="2600" b="1" dirty="0">
                <a:latin typeface="Times New Roman" panose="02020603050405020304" pitchFamily="18" charset="0"/>
                <a:ea typeface="楷体_GB2312" pitchFamily="49" charset="-122"/>
                <a:cs typeface="Times New Roman" panose="02020603050405020304" pitchFamily="18" charset="0"/>
              </a:rPr>
              <a:t>not </a:t>
            </a:r>
            <a:r>
              <a:rPr lang="zh-CN" altLang="en-US" sz="2600" b="1" dirty="0">
                <a:latin typeface="Times New Roman" panose="02020603050405020304" pitchFamily="18" charset="0"/>
                <a:ea typeface="楷体_GB2312" pitchFamily="49" charset="-122"/>
                <a:cs typeface="Times New Roman" panose="02020603050405020304" pitchFamily="18" charset="0"/>
              </a:rPr>
              <a:t>微波通信（</a:t>
            </a:r>
            <a:r>
              <a:rPr lang="en-US" altLang="zh-CN" sz="2600" b="1" dirty="0" smtClean="0">
                <a:latin typeface="Times New Roman" panose="02020603050405020304" pitchFamily="18" charset="0"/>
                <a:ea typeface="楷体_GB2312" pitchFamily="49" charset="-122"/>
                <a:cs typeface="Times New Roman" panose="02020603050405020304" pitchFamily="18" charset="0"/>
              </a:rPr>
              <a:t>16343</a:t>
            </a:r>
            <a:r>
              <a:rPr lang="zh-CN" altLang="en-US" sz="2600" b="1" dirty="0" smtClean="0">
                <a:latin typeface="Times New Roman" panose="02020603050405020304" pitchFamily="18" charset="0"/>
                <a:ea typeface="楷体_GB2312" pitchFamily="49" charset="-122"/>
                <a:cs typeface="Times New Roman" panose="02020603050405020304" pitchFamily="18" charset="0"/>
              </a:rPr>
              <a:t>条</a:t>
            </a:r>
            <a:r>
              <a:rPr lang="zh-CN" altLang="en-US" sz="2600" b="1" dirty="0">
                <a:latin typeface="Times New Roman" panose="02020603050405020304" pitchFamily="18" charset="0"/>
                <a:ea typeface="楷体_GB2312" pitchFamily="49" charset="-122"/>
                <a:cs typeface="Times New Roman" panose="02020603050405020304" pitchFamily="18" charset="0"/>
              </a:rPr>
              <a:t>）</a:t>
            </a:r>
            <a:br>
              <a:rPr lang="zh-CN" altLang="en-US" sz="2600" b="1" dirty="0">
                <a:latin typeface="Times New Roman" panose="02020603050405020304" pitchFamily="18" charset="0"/>
                <a:ea typeface="楷体_GB2312" pitchFamily="49" charset="-122"/>
                <a:cs typeface="Times New Roman" panose="02020603050405020304" pitchFamily="18" charset="0"/>
              </a:rPr>
            </a:br>
            <a:r>
              <a:rPr lang="en-US" altLang="zh-CN" sz="2600" b="1" dirty="0">
                <a:latin typeface="Times New Roman" panose="02020603050405020304" pitchFamily="18" charset="0"/>
                <a:ea typeface="楷体_GB2312" pitchFamily="49" charset="-122"/>
                <a:cs typeface="Times New Roman" panose="02020603050405020304" pitchFamily="18" charset="0"/>
              </a:rPr>
              <a:t>AB=</a:t>
            </a:r>
            <a:r>
              <a:rPr lang="zh-CN" altLang="en-US" sz="2600" b="1" dirty="0">
                <a:latin typeface="Times New Roman" panose="02020603050405020304" pitchFamily="18" charset="0"/>
                <a:ea typeface="楷体_GB2312" pitchFamily="49" charset="-122"/>
                <a:cs typeface="Times New Roman" panose="02020603050405020304" pitchFamily="18" charset="0"/>
              </a:rPr>
              <a:t>通信技术  （</a:t>
            </a:r>
            <a:r>
              <a:rPr lang="en-US" altLang="zh-CN" sz="2600" b="1" dirty="0" smtClean="0">
                <a:latin typeface="Times New Roman" panose="02020603050405020304" pitchFamily="18" charset="0"/>
                <a:ea typeface="楷体_GB2312" pitchFamily="49" charset="-122"/>
                <a:cs typeface="Times New Roman" panose="02020603050405020304" pitchFamily="18" charset="0"/>
              </a:rPr>
              <a:t>16392</a:t>
            </a:r>
            <a:r>
              <a:rPr lang="zh-CN" altLang="en-US" sz="2600" b="1" dirty="0" smtClean="0">
                <a:latin typeface="Times New Roman" panose="02020603050405020304" pitchFamily="18" charset="0"/>
                <a:ea typeface="楷体_GB2312" pitchFamily="49" charset="-122"/>
                <a:cs typeface="Times New Roman" panose="02020603050405020304" pitchFamily="18" charset="0"/>
              </a:rPr>
              <a:t>条</a:t>
            </a:r>
            <a:r>
              <a:rPr lang="zh-CN" altLang="en-US" sz="2600" b="1" dirty="0">
                <a:latin typeface="Times New Roman" panose="02020603050405020304" pitchFamily="18" charset="0"/>
                <a:ea typeface="楷体_GB2312" pitchFamily="49" charset="-122"/>
                <a:cs typeface="Times New Roman" panose="02020603050405020304" pitchFamily="18" charset="0"/>
              </a:rPr>
              <a:t>）</a:t>
            </a:r>
            <a:br>
              <a:rPr lang="zh-CN" altLang="en-US" sz="2600" b="1" dirty="0">
                <a:latin typeface="Times New Roman" panose="02020603050405020304" pitchFamily="18" charset="0"/>
                <a:ea typeface="楷体_GB2312" pitchFamily="49" charset="-122"/>
                <a:cs typeface="Times New Roman" panose="02020603050405020304" pitchFamily="18" charset="0"/>
              </a:rPr>
            </a:br>
            <a:r>
              <a:rPr lang="en-US" altLang="zh-CN" sz="2600" b="1" dirty="0">
                <a:latin typeface="Times New Roman" panose="02020603050405020304" pitchFamily="18" charset="0"/>
                <a:ea typeface="楷体_GB2312" pitchFamily="49" charset="-122"/>
                <a:cs typeface="Times New Roman" panose="02020603050405020304" pitchFamily="18" charset="0"/>
              </a:rPr>
              <a:t>AB=</a:t>
            </a:r>
            <a:r>
              <a:rPr lang="zh-CN" altLang="en-US" sz="2600" b="1" dirty="0">
                <a:latin typeface="Times New Roman" panose="02020603050405020304" pitchFamily="18" charset="0"/>
                <a:ea typeface="楷体_GB2312" pitchFamily="49" charset="-122"/>
                <a:cs typeface="Times New Roman" panose="02020603050405020304" pitchFamily="18" charset="0"/>
              </a:rPr>
              <a:t>微波通信  （</a:t>
            </a:r>
            <a:r>
              <a:rPr lang="en-US" altLang="zh-CN" sz="2600" b="1" dirty="0" smtClean="0">
                <a:latin typeface="Times New Roman" panose="02020603050405020304" pitchFamily="18" charset="0"/>
                <a:ea typeface="楷体_GB2312" pitchFamily="49" charset="-122"/>
                <a:cs typeface="Times New Roman" panose="02020603050405020304" pitchFamily="18" charset="0"/>
              </a:rPr>
              <a:t>247</a:t>
            </a:r>
            <a:r>
              <a:rPr lang="zh-CN" altLang="en-US" sz="2600" b="1" dirty="0" smtClean="0">
                <a:latin typeface="Times New Roman" panose="02020603050405020304" pitchFamily="18" charset="0"/>
                <a:ea typeface="楷体_GB2312" pitchFamily="49" charset="-122"/>
                <a:cs typeface="Times New Roman" panose="02020603050405020304" pitchFamily="18" charset="0"/>
              </a:rPr>
              <a:t>条</a:t>
            </a:r>
            <a:r>
              <a:rPr lang="zh-CN" altLang="en-US" sz="2600" b="1" dirty="0">
                <a:latin typeface="Times New Roman" panose="02020603050405020304" pitchFamily="18" charset="0"/>
                <a:ea typeface="楷体_GB2312" pitchFamily="49" charset="-122"/>
                <a:cs typeface="Times New Roman" panose="02020603050405020304" pitchFamily="18" charset="0"/>
              </a:rPr>
              <a:t>）</a:t>
            </a:r>
            <a:endParaRPr lang="zh-CN" altLang="en-US" sz="1400" b="1" dirty="0">
              <a:latin typeface="Times New Roman" panose="02020603050405020304" pitchFamily="18" charset="0"/>
              <a:ea typeface="楷体_GB2312" pitchFamily="49" charset="-122"/>
              <a:cs typeface="Times New Roman" panose="02020603050405020304" pitchFamily="18" charset="0"/>
            </a:endParaRPr>
          </a:p>
        </p:txBody>
      </p:sp>
      <p:sp>
        <p:nvSpPr>
          <p:cNvPr id="8" name="Rectangle 25"/>
          <p:cNvSpPr>
            <a:spLocks noChangeArrowheads="1"/>
          </p:cNvSpPr>
          <p:nvPr/>
        </p:nvSpPr>
        <p:spPr bwMode="auto">
          <a:xfrm>
            <a:off x="6478274" y="1557339"/>
            <a:ext cx="1631737"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3200" b="1">
                <a:latin typeface="Times New Roman" panose="02020603050405020304" pitchFamily="18" charset="0"/>
                <a:ea typeface="宋体" panose="02010600030101010101" pitchFamily="2" charset="-122"/>
              </a:rPr>
              <a:t>微波</a:t>
            </a:r>
          </a:p>
          <a:p>
            <a:pPr algn="ctr"/>
            <a:r>
              <a:rPr lang="zh-CN" altLang="en-US" sz="3200" b="1">
                <a:latin typeface="Times New Roman" panose="02020603050405020304" pitchFamily="18" charset="0"/>
                <a:ea typeface="宋体" panose="02010600030101010101" pitchFamily="2" charset="-122"/>
              </a:rPr>
              <a:t>通信</a:t>
            </a:r>
          </a:p>
        </p:txBody>
      </p:sp>
      <p:sp>
        <p:nvSpPr>
          <p:cNvPr id="9" name="AutoShape 26">
            <a:hlinkClick r:id="rId9" action="ppaction://hlinksldjump" highlightClick="1"/>
          </p:cNvPr>
          <p:cNvSpPr>
            <a:spLocks noChangeArrowheads="1"/>
          </p:cNvSpPr>
          <p:nvPr/>
        </p:nvSpPr>
        <p:spPr bwMode="auto">
          <a:xfrm>
            <a:off x="4175641" y="908050"/>
            <a:ext cx="1246554" cy="151288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10" name="Rectangle 27"/>
          <p:cNvSpPr>
            <a:spLocks noChangeArrowheads="1"/>
          </p:cNvSpPr>
          <p:nvPr/>
        </p:nvSpPr>
        <p:spPr bwMode="auto">
          <a:xfrm>
            <a:off x="624336" y="1484313"/>
            <a:ext cx="220739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20000"/>
              </a:lnSpc>
            </a:pPr>
            <a:r>
              <a:rPr lang="zh-CN" altLang="en-US" sz="2800" b="1" dirty="0">
                <a:latin typeface="楷体_GB2312" pitchFamily="49" charset="-122"/>
                <a:ea typeface="楷体_GB2312" pitchFamily="49" charset="-122"/>
              </a:rPr>
              <a:t>布尔逻辑</a:t>
            </a:r>
            <a:r>
              <a:rPr lang="zh-CN" altLang="en-US" sz="2800" b="1" dirty="0">
                <a:solidFill>
                  <a:srgbClr val="FF0000"/>
                </a:solidFill>
                <a:latin typeface="楷体_GB2312" pitchFamily="49" charset="-122"/>
                <a:ea typeface="楷体_GB2312" pitchFamily="49" charset="-122"/>
              </a:rPr>
              <a:t>非</a:t>
            </a:r>
            <a:r>
              <a:rPr lang="zh-CN" altLang="en-US" sz="2800" b="1" dirty="0">
                <a:latin typeface="楷体_GB2312" pitchFamily="49" charset="-122"/>
                <a:ea typeface="楷体_GB2312" pitchFamily="49" charset="-122"/>
              </a:rPr>
              <a:t>示意图</a:t>
            </a:r>
          </a:p>
        </p:txBody>
      </p:sp>
      <p:sp>
        <p:nvSpPr>
          <p:cNvPr id="11" name="Rectangle 28"/>
          <p:cNvSpPr>
            <a:spLocks noChangeArrowheads="1"/>
          </p:cNvSpPr>
          <p:nvPr/>
        </p:nvSpPr>
        <p:spPr bwMode="auto">
          <a:xfrm>
            <a:off x="3983048" y="1412875"/>
            <a:ext cx="1729092"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solidFill>
                  <a:srgbClr val="FFFF00"/>
                </a:solidFill>
                <a:latin typeface="Times New Roman" panose="02020603050405020304" pitchFamily="18" charset="0"/>
                <a:ea typeface="楷体_GB2312" pitchFamily="49" charset="-122"/>
              </a:rPr>
              <a:t>不含</a:t>
            </a:r>
          </a:p>
          <a:p>
            <a:pPr algn="ctr"/>
            <a:r>
              <a:rPr lang="zh-CN" altLang="en-US" sz="2400" b="1">
                <a:solidFill>
                  <a:srgbClr val="FFFF00"/>
                </a:solidFill>
                <a:latin typeface="Times New Roman" panose="02020603050405020304" pitchFamily="18" charset="0"/>
                <a:ea typeface="楷体_GB2312" pitchFamily="49" charset="-122"/>
              </a:rPr>
              <a:t>微波</a:t>
            </a:r>
          </a:p>
          <a:p>
            <a:pPr algn="ctr"/>
            <a:r>
              <a:rPr lang="zh-CN" altLang="en-US" sz="2400" b="1">
                <a:solidFill>
                  <a:srgbClr val="FFFF00"/>
                </a:solidFill>
                <a:latin typeface="Times New Roman" panose="02020603050405020304" pitchFamily="18" charset="0"/>
                <a:ea typeface="楷体_GB2312" pitchFamily="49" charset="-122"/>
              </a:rPr>
              <a:t>的通信</a:t>
            </a:r>
          </a:p>
          <a:p>
            <a:pPr algn="ctr"/>
            <a:r>
              <a:rPr lang="zh-CN" altLang="en-US" sz="2400" b="1">
                <a:solidFill>
                  <a:srgbClr val="FFFF00"/>
                </a:solidFill>
                <a:latin typeface="Times New Roman" panose="02020603050405020304" pitchFamily="18" charset="0"/>
                <a:ea typeface="楷体_GB2312" pitchFamily="49" charset="-122"/>
              </a:rPr>
              <a:t>技术</a:t>
            </a:r>
          </a:p>
        </p:txBody>
      </p:sp>
      <p:sp>
        <p:nvSpPr>
          <p:cNvPr id="12" name="Rectangle 29"/>
          <p:cNvSpPr>
            <a:spLocks noChangeArrowheads="1"/>
          </p:cNvSpPr>
          <p:nvPr/>
        </p:nvSpPr>
        <p:spPr bwMode="auto">
          <a:xfrm>
            <a:off x="5422195" y="5373688"/>
            <a:ext cx="499256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130000"/>
              </a:lnSpc>
            </a:pPr>
            <a:r>
              <a:rPr lang="zh-CN" altLang="en-US" sz="1800" b="1" dirty="0">
                <a:ea typeface="宋体" panose="02010600030101010101" pitchFamily="2" charset="-122"/>
              </a:rPr>
              <a:t>检索时间：</a:t>
            </a:r>
            <a:r>
              <a:rPr lang="en-US" altLang="zh-CN" sz="1800" b="1" dirty="0" smtClean="0">
                <a:latin typeface="Times New Roman" panose="02020603050405020304" pitchFamily="18" charset="0"/>
                <a:ea typeface="宋体" panose="02010600030101010101" pitchFamily="2" charset="-122"/>
              </a:rPr>
              <a:t>2010-2014</a:t>
            </a:r>
            <a:r>
              <a:rPr lang="zh-CN" altLang="en-US" sz="1800" b="1" dirty="0" smtClean="0">
                <a:latin typeface="Times New Roman" panose="02020603050405020304" pitchFamily="18" charset="0"/>
                <a:ea typeface="宋体" panose="02010600030101010101" pitchFamily="2" charset="-122"/>
              </a:rPr>
              <a:t>年</a:t>
            </a:r>
            <a:r>
              <a:rPr lang="zh-CN" altLang="en-US" sz="1800" b="1" dirty="0">
                <a:latin typeface="Times New Roman" panose="02020603050405020304" pitchFamily="18" charset="0"/>
                <a:ea typeface="宋体" panose="02010600030101010101" pitchFamily="2" charset="-122"/>
              </a:rPr>
              <a:t/>
            </a:r>
            <a:br>
              <a:rPr lang="zh-CN" altLang="en-US" sz="1800" b="1" dirty="0">
                <a:latin typeface="Times New Roman" panose="02020603050405020304" pitchFamily="18" charset="0"/>
                <a:ea typeface="宋体" panose="02010600030101010101" pitchFamily="2" charset="-122"/>
              </a:rPr>
            </a:br>
            <a:r>
              <a:rPr lang="zh-CN" altLang="en-US" sz="1800" b="1" dirty="0">
                <a:latin typeface="Times New Roman" panose="02020603050405020304" pitchFamily="18" charset="0"/>
                <a:ea typeface="宋体" panose="02010600030101010101" pitchFamily="2" charset="-122"/>
              </a:rPr>
              <a:t>所用数据库：</a:t>
            </a:r>
            <a:r>
              <a:rPr lang="en-US" altLang="zh-CN" sz="1800" b="1" dirty="0">
                <a:latin typeface="Times New Roman" panose="02020603050405020304" pitchFamily="18" charset="0"/>
                <a:ea typeface="宋体" panose="02010600030101010101" pitchFamily="2" charset="-122"/>
              </a:rPr>
              <a:t>CNKI</a:t>
            </a:r>
            <a:r>
              <a:rPr lang="zh-CN" altLang="en-US" sz="1800" b="1" dirty="0">
                <a:latin typeface="Times New Roman" panose="02020603050405020304" pitchFamily="18" charset="0"/>
                <a:ea typeface="宋体" panose="02010600030101010101" pitchFamily="2" charset="-122"/>
              </a:rPr>
              <a:t>期刊数据库</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233556120"/>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32" name="TextBox 31"/>
          <p:cNvSpPr txBox="1"/>
          <p:nvPr/>
        </p:nvSpPr>
        <p:spPr>
          <a:xfrm>
            <a:off x="285671" y="1412776"/>
            <a:ext cx="11377430" cy="3908762"/>
          </a:xfrm>
          <a:prstGeom prst="rect">
            <a:avLst/>
          </a:prstGeom>
          <a:noFill/>
        </p:spPr>
        <p:txBody>
          <a:bodyPr wrap="square" rtlCol="0">
            <a:spAutoFit/>
          </a:bodyPr>
          <a:lstStyle/>
          <a:p>
            <a:pPr marL="914400" lvl="1" indent="-457200">
              <a:spcAft>
                <a:spcPts val="1200"/>
              </a:spcAft>
              <a:buFont typeface="Wingdings" panose="05000000000000000000" pitchFamily="2" charset="2"/>
              <a:buChar char="p"/>
            </a:pPr>
            <a:r>
              <a:rPr lang="en-US" altLang="zh-CN" sz="3200" b="1" dirty="0" smtClean="0"/>
              <a:t>(W)</a:t>
            </a:r>
            <a:r>
              <a:rPr lang="zh-CN" altLang="en-US" sz="3200" b="1" dirty="0" smtClean="0"/>
              <a:t>与</a:t>
            </a:r>
            <a:r>
              <a:rPr lang="en-US" altLang="zh-CN" sz="3200" b="1" dirty="0" smtClean="0"/>
              <a:t>(</a:t>
            </a:r>
            <a:r>
              <a:rPr lang="en-US" altLang="zh-CN" sz="3200" b="1" dirty="0" err="1" smtClean="0"/>
              <a:t>nW</a:t>
            </a:r>
            <a:r>
              <a:rPr lang="en-US" altLang="zh-CN" sz="3200" b="1" dirty="0" smtClean="0"/>
              <a:t>)</a:t>
            </a:r>
            <a:r>
              <a:rPr lang="zh-CN" altLang="en-US" sz="3200" b="1" dirty="0" smtClean="0"/>
              <a:t>算符</a:t>
            </a:r>
            <a:endParaRPr lang="en-US" altLang="zh-CN" sz="3200" b="1" dirty="0" smtClean="0"/>
          </a:p>
          <a:p>
            <a:pPr marL="1371600" lvl="2" indent="-457200">
              <a:spcAft>
                <a:spcPts val="1200"/>
              </a:spcAft>
              <a:buFont typeface="Wingdings" panose="05000000000000000000" pitchFamily="2" charset="2"/>
              <a:buChar char="ü"/>
            </a:pPr>
            <a:r>
              <a:rPr lang="en-US" altLang="zh-CN" sz="2800" dirty="0"/>
              <a:t>W</a:t>
            </a:r>
            <a:r>
              <a:rPr lang="zh-CN" altLang="en-US" sz="2800" dirty="0"/>
              <a:t>是</a:t>
            </a:r>
            <a:r>
              <a:rPr lang="en-US" altLang="zh-CN" sz="2800" dirty="0"/>
              <a:t>with</a:t>
            </a:r>
            <a:r>
              <a:rPr lang="zh-CN" altLang="en-US" sz="2800" dirty="0"/>
              <a:t>的缩写</a:t>
            </a:r>
            <a:r>
              <a:rPr lang="zh-CN" altLang="en-US" sz="2800" dirty="0" smtClean="0"/>
              <a:t>，两</a:t>
            </a:r>
            <a:r>
              <a:rPr lang="zh-CN" altLang="en-US" sz="2800" dirty="0"/>
              <a:t>词之间不允许插入其它词，只可能有空格或一个</a:t>
            </a:r>
            <a:r>
              <a:rPr lang="zh-CN" altLang="en-US" sz="2800" dirty="0" smtClean="0"/>
              <a:t>标点符号，且</a:t>
            </a:r>
            <a:r>
              <a:rPr lang="zh-CN" altLang="en-US" sz="2800" b="1" dirty="0" smtClean="0">
                <a:solidFill>
                  <a:srgbClr val="FF0000"/>
                </a:solidFill>
              </a:rPr>
              <a:t>词序不允许颠倒</a:t>
            </a:r>
            <a:r>
              <a:rPr lang="zh-CN" altLang="en-US" sz="2800" dirty="0" smtClean="0"/>
              <a:t>。</a:t>
            </a:r>
            <a:r>
              <a:rPr lang="zh-CN" altLang="en-US" sz="2800" dirty="0"/>
              <a:t>其扩展为</a:t>
            </a:r>
            <a:r>
              <a:rPr lang="en-US" altLang="zh-CN" sz="2800" dirty="0"/>
              <a:t>(</a:t>
            </a:r>
            <a:r>
              <a:rPr lang="en-US" altLang="zh-CN" sz="2800" dirty="0" err="1"/>
              <a:t>nW</a:t>
            </a:r>
            <a:r>
              <a:rPr lang="en-US" altLang="zh-CN" sz="2800" dirty="0"/>
              <a:t>)</a:t>
            </a:r>
            <a:r>
              <a:rPr lang="zh-CN" altLang="en-US" sz="2800" dirty="0"/>
              <a:t>，</a:t>
            </a:r>
            <a:r>
              <a:rPr lang="en-US" altLang="zh-CN" sz="2800" dirty="0"/>
              <a:t>n</a:t>
            </a:r>
            <a:r>
              <a:rPr lang="zh-CN" altLang="en-US" sz="2800" dirty="0"/>
              <a:t>为自然数，表示其两侧的检索词之间</a:t>
            </a:r>
            <a:r>
              <a:rPr lang="zh-CN" altLang="en-US" sz="2800" b="1" dirty="0"/>
              <a:t>最多可插入</a:t>
            </a:r>
            <a:r>
              <a:rPr lang="en-US" altLang="zh-CN" sz="2800" b="1" dirty="0"/>
              <a:t>n</a:t>
            </a:r>
            <a:r>
              <a:rPr lang="zh-CN" altLang="en-US" sz="2800" b="1" dirty="0"/>
              <a:t>个词</a:t>
            </a:r>
            <a:r>
              <a:rPr lang="zh-CN" altLang="en-US" sz="2800" dirty="0" smtClean="0"/>
              <a:t>。</a:t>
            </a:r>
            <a:endParaRPr lang="en-US" altLang="zh-CN" sz="2800" dirty="0" smtClean="0"/>
          </a:p>
          <a:p>
            <a:pPr marL="1371600" lvl="2" indent="-457200">
              <a:spcAft>
                <a:spcPts val="1200"/>
              </a:spcAft>
              <a:buFont typeface="Wingdings" panose="05000000000000000000" pitchFamily="2" charset="2"/>
              <a:buChar char="ü"/>
            </a:pPr>
            <a:r>
              <a:rPr lang="zh-CN" altLang="en-US" sz="2800" dirty="0"/>
              <a:t>如</a:t>
            </a:r>
            <a:r>
              <a:rPr lang="zh-CN" altLang="en-US" sz="2800" dirty="0" smtClean="0"/>
              <a:t>：</a:t>
            </a:r>
            <a:r>
              <a:rPr lang="en-US" altLang="zh-CN" sz="2800" dirty="0"/>
              <a:t> </a:t>
            </a:r>
            <a:r>
              <a:rPr lang="en-US" altLang="zh-CN" sz="2800" dirty="0" smtClean="0"/>
              <a:t>“information </a:t>
            </a:r>
            <a:r>
              <a:rPr lang="en-US" altLang="zh-CN" sz="2800" dirty="0"/>
              <a:t>(W) retrieval ” </a:t>
            </a:r>
            <a:r>
              <a:rPr lang="zh-CN" altLang="en-US" sz="2800" dirty="0" smtClean="0"/>
              <a:t>，</a:t>
            </a:r>
            <a:r>
              <a:rPr lang="zh-CN" altLang="en-US" sz="2800" dirty="0"/>
              <a:t>表示</a:t>
            </a:r>
            <a:r>
              <a:rPr lang="en-US" altLang="zh-CN" sz="2800" dirty="0"/>
              <a:t>retrieval</a:t>
            </a:r>
            <a:r>
              <a:rPr lang="zh-CN" altLang="en-US" sz="2800" dirty="0"/>
              <a:t>必须紧跟在</a:t>
            </a:r>
            <a:r>
              <a:rPr lang="en-US" altLang="zh-CN" sz="2800" dirty="0"/>
              <a:t>information</a:t>
            </a:r>
            <a:r>
              <a:rPr lang="zh-CN" altLang="en-US" sz="2800" dirty="0" smtClean="0"/>
              <a:t>之后，</a:t>
            </a:r>
            <a:r>
              <a:rPr lang="zh-CN" altLang="en-US" sz="2800" dirty="0"/>
              <a:t>且位置不能颠倒</a:t>
            </a:r>
            <a:r>
              <a:rPr lang="zh-CN" altLang="en-US" sz="2800" dirty="0" smtClean="0"/>
              <a:t>。</a:t>
            </a:r>
            <a:r>
              <a:rPr lang="en-US" altLang="zh-CN" sz="2800" dirty="0" smtClean="0"/>
              <a:t>“information </a:t>
            </a:r>
            <a:r>
              <a:rPr lang="en-US" altLang="zh-CN" sz="2800" dirty="0"/>
              <a:t>(3W) </a:t>
            </a:r>
            <a:r>
              <a:rPr lang="en-US" altLang="zh-CN" sz="2800" dirty="0" smtClean="0"/>
              <a:t>retrieval”</a:t>
            </a:r>
            <a:r>
              <a:rPr lang="zh-CN" altLang="en-US" sz="2800" dirty="0" smtClean="0"/>
              <a:t>表示</a:t>
            </a:r>
            <a:r>
              <a:rPr lang="en-US" altLang="zh-CN" sz="2800" dirty="0"/>
              <a:t>information</a:t>
            </a:r>
            <a:r>
              <a:rPr lang="zh-CN" altLang="en-US" sz="2800" dirty="0"/>
              <a:t>与</a:t>
            </a:r>
            <a:r>
              <a:rPr lang="en-US" altLang="zh-CN" sz="2800" dirty="0"/>
              <a:t>retrieval</a:t>
            </a:r>
            <a:r>
              <a:rPr lang="zh-CN" altLang="en-US" sz="2800" dirty="0"/>
              <a:t>之间最多可插入</a:t>
            </a:r>
            <a:r>
              <a:rPr lang="en-US" altLang="zh-CN" sz="2800" dirty="0"/>
              <a:t>3</a:t>
            </a:r>
            <a:r>
              <a:rPr lang="zh-CN" altLang="en-US" sz="2800" dirty="0"/>
              <a:t>个词，但两词</a:t>
            </a:r>
            <a:r>
              <a:rPr lang="zh-CN" altLang="en-US" sz="2800" dirty="0" smtClean="0"/>
              <a:t>的</a:t>
            </a:r>
            <a:r>
              <a:rPr lang="zh-CN" altLang="en-US" sz="2800" b="1" dirty="0" smtClean="0"/>
              <a:t>位置不能颠倒。</a:t>
            </a:r>
            <a:endParaRPr lang="en-US" altLang="zh-CN" sz="2800" b="1" dirty="0" smtClean="0"/>
          </a:p>
        </p:txBody>
      </p:sp>
      <p:sp>
        <p:nvSpPr>
          <p:cNvPr id="6" name="矩形 5"/>
          <p:cNvSpPr/>
          <p:nvPr/>
        </p:nvSpPr>
        <p:spPr>
          <a:xfrm>
            <a:off x="1314624" y="332656"/>
            <a:ext cx="2037737" cy="646331"/>
          </a:xfrm>
          <a:prstGeom prst="rect">
            <a:avLst/>
          </a:prstGeom>
        </p:spPr>
        <p:txBody>
          <a:bodyPr wrap="none">
            <a:spAutoFit/>
          </a:bodyPr>
          <a:lstStyle/>
          <a:p>
            <a:r>
              <a:rPr lang="zh-CN" altLang="en-US" sz="3600" b="1" dirty="0" smtClean="0">
                <a:solidFill>
                  <a:srgbClr val="C00000"/>
                </a:solidFill>
              </a:rPr>
              <a:t>位置</a:t>
            </a:r>
            <a:r>
              <a:rPr lang="zh-CN" altLang="en-US" sz="3600" b="1" dirty="0">
                <a:solidFill>
                  <a:srgbClr val="C00000"/>
                </a:solidFill>
              </a:rPr>
              <a:t>算符</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843527246"/>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32" name="TextBox 31"/>
          <p:cNvSpPr txBox="1"/>
          <p:nvPr/>
        </p:nvSpPr>
        <p:spPr>
          <a:xfrm>
            <a:off x="285671" y="1412776"/>
            <a:ext cx="11377430" cy="3908762"/>
          </a:xfrm>
          <a:prstGeom prst="rect">
            <a:avLst/>
          </a:prstGeom>
          <a:noFill/>
        </p:spPr>
        <p:txBody>
          <a:bodyPr wrap="square" rtlCol="0">
            <a:spAutoFit/>
          </a:bodyPr>
          <a:lstStyle/>
          <a:p>
            <a:pPr marL="914400" lvl="1" indent="-457200">
              <a:spcAft>
                <a:spcPts val="1200"/>
              </a:spcAft>
              <a:buFont typeface="Wingdings" panose="05000000000000000000" pitchFamily="2" charset="2"/>
              <a:buChar char="p"/>
            </a:pPr>
            <a:r>
              <a:rPr lang="en-US" altLang="zh-CN" sz="3200" b="1" dirty="0" smtClean="0"/>
              <a:t>(N)</a:t>
            </a:r>
            <a:r>
              <a:rPr lang="zh-CN" altLang="en-US" sz="3200" b="1" dirty="0" smtClean="0"/>
              <a:t>与</a:t>
            </a:r>
            <a:r>
              <a:rPr lang="en-US" altLang="zh-CN" sz="3200" b="1" dirty="0" smtClean="0"/>
              <a:t>(</a:t>
            </a:r>
            <a:r>
              <a:rPr lang="en-US" altLang="zh-CN" sz="3200" b="1" dirty="0" err="1" smtClean="0"/>
              <a:t>nN</a:t>
            </a:r>
            <a:r>
              <a:rPr lang="en-US" altLang="zh-CN" sz="3200" b="1" dirty="0" smtClean="0"/>
              <a:t>)</a:t>
            </a:r>
            <a:r>
              <a:rPr lang="zh-CN" altLang="en-US" sz="3200" b="1" dirty="0" smtClean="0"/>
              <a:t>算符</a:t>
            </a:r>
            <a:endParaRPr lang="en-US" altLang="zh-CN" sz="3200" b="1" dirty="0" smtClean="0"/>
          </a:p>
          <a:p>
            <a:pPr marL="1371600" lvl="2" indent="-457200">
              <a:spcAft>
                <a:spcPts val="1200"/>
              </a:spcAft>
              <a:buFont typeface="Wingdings" panose="05000000000000000000" pitchFamily="2" charset="2"/>
              <a:buChar char="ü"/>
            </a:pPr>
            <a:r>
              <a:rPr lang="en-US" altLang="zh-CN" sz="2800" dirty="0"/>
              <a:t>N</a:t>
            </a:r>
            <a:r>
              <a:rPr lang="zh-CN" altLang="en-US" sz="2800" dirty="0"/>
              <a:t>是</a:t>
            </a:r>
            <a:r>
              <a:rPr lang="en-US" altLang="zh-CN" sz="2800" dirty="0"/>
              <a:t>near</a:t>
            </a:r>
            <a:r>
              <a:rPr lang="zh-CN" altLang="en-US" sz="2800" dirty="0"/>
              <a:t>的缩写，</a:t>
            </a:r>
            <a:r>
              <a:rPr lang="en-US" altLang="zh-CN" sz="2800" dirty="0"/>
              <a:t>(N)</a:t>
            </a:r>
            <a:r>
              <a:rPr lang="zh-CN" altLang="en-US" sz="2800" dirty="0"/>
              <a:t>表示其两侧的检索</a:t>
            </a:r>
            <a:r>
              <a:rPr lang="zh-CN" altLang="en-US" sz="2800" b="1" dirty="0">
                <a:solidFill>
                  <a:srgbClr val="FF0000"/>
                </a:solidFill>
              </a:rPr>
              <a:t>词位置可以颠倒</a:t>
            </a:r>
            <a:r>
              <a:rPr lang="zh-CN" altLang="en-US" sz="2800" dirty="0"/>
              <a:t>，在两词之间不能插入其它词。</a:t>
            </a:r>
            <a:r>
              <a:rPr lang="en-US" altLang="zh-CN" sz="2800" dirty="0"/>
              <a:t>(</a:t>
            </a:r>
            <a:r>
              <a:rPr lang="en-US" altLang="zh-CN" sz="2800" dirty="0" err="1"/>
              <a:t>nN</a:t>
            </a:r>
            <a:r>
              <a:rPr lang="en-US" altLang="zh-CN" sz="2800" dirty="0"/>
              <a:t>)</a:t>
            </a:r>
            <a:r>
              <a:rPr lang="zh-CN" altLang="en-US" sz="2800" dirty="0"/>
              <a:t>为其扩展，表示其两侧的检索词之间最多可插入</a:t>
            </a:r>
            <a:r>
              <a:rPr lang="en-US" altLang="zh-CN" sz="2800" dirty="0"/>
              <a:t>n</a:t>
            </a:r>
            <a:r>
              <a:rPr lang="zh-CN" altLang="en-US" sz="2800" dirty="0"/>
              <a:t>个词。</a:t>
            </a:r>
            <a:endParaRPr lang="en-US" altLang="zh-CN" sz="2800" dirty="0" smtClean="0"/>
          </a:p>
          <a:p>
            <a:pPr marL="1371600" lvl="2" indent="-457200">
              <a:spcAft>
                <a:spcPts val="1200"/>
              </a:spcAft>
              <a:buFont typeface="Wingdings" panose="05000000000000000000" pitchFamily="2" charset="2"/>
              <a:buChar char="ü"/>
            </a:pPr>
            <a:r>
              <a:rPr lang="en-US" altLang="zh-CN" sz="2800" dirty="0"/>
              <a:t>“</a:t>
            </a:r>
            <a:r>
              <a:rPr lang="en-US" altLang="zh-CN" sz="2800" dirty="0" smtClean="0"/>
              <a:t>electronic (</a:t>
            </a:r>
            <a:r>
              <a:rPr lang="en-US" altLang="zh-CN" sz="2800" dirty="0"/>
              <a:t>N</a:t>
            </a:r>
            <a:r>
              <a:rPr lang="en-US" altLang="zh-CN" sz="2800" dirty="0" smtClean="0"/>
              <a:t>) resources</a:t>
            </a:r>
            <a:r>
              <a:rPr lang="en-US" altLang="zh-CN" sz="2800" dirty="0"/>
              <a:t>”</a:t>
            </a:r>
            <a:r>
              <a:rPr lang="zh-CN" altLang="en-US" sz="2800" dirty="0"/>
              <a:t>，其检中记录可</a:t>
            </a:r>
            <a:r>
              <a:rPr lang="zh-CN" altLang="en-US" sz="2800" dirty="0" smtClean="0"/>
              <a:t>包含</a:t>
            </a:r>
            <a:r>
              <a:rPr lang="en-US" altLang="zh-CN" sz="2800" dirty="0" smtClean="0"/>
              <a:t>“electronic </a:t>
            </a:r>
            <a:r>
              <a:rPr lang="en-US" altLang="zh-CN" sz="2800" dirty="0"/>
              <a:t>resources”</a:t>
            </a:r>
            <a:r>
              <a:rPr lang="zh-CN" altLang="en-US" sz="2800" dirty="0" smtClean="0"/>
              <a:t>或</a:t>
            </a:r>
            <a:r>
              <a:rPr lang="en-US" altLang="zh-CN" sz="2800" dirty="0" smtClean="0"/>
              <a:t>“resources </a:t>
            </a:r>
            <a:r>
              <a:rPr lang="en-US" altLang="zh-CN" sz="2800" dirty="0"/>
              <a:t>electronic”</a:t>
            </a:r>
            <a:r>
              <a:rPr lang="zh-CN" altLang="en-US" sz="2800" dirty="0" smtClean="0"/>
              <a:t>。</a:t>
            </a:r>
            <a:r>
              <a:rPr lang="en-US" altLang="zh-CN" sz="2800" dirty="0"/>
              <a:t> </a:t>
            </a:r>
            <a:r>
              <a:rPr lang="en-US" altLang="zh-CN" sz="2800" dirty="0" smtClean="0"/>
              <a:t>“electronic (</a:t>
            </a:r>
            <a:r>
              <a:rPr lang="en-US" altLang="zh-CN" sz="2800" dirty="0"/>
              <a:t>2N</a:t>
            </a:r>
            <a:r>
              <a:rPr lang="en-US" altLang="zh-CN" sz="2800" dirty="0" smtClean="0"/>
              <a:t>) resources</a:t>
            </a:r>
            <a:r>
              <a:rPr lang="en-US" altLang="zh-CN" sz="2800" dirty="0"/>
              <a:t>”</a:t>
            </a:r>
            <a:r>
              <a:rPr lang="zh-CN" altLang="en-US" sz="2800" dirty="0"/>
              <a:t>，表示</a:t>
            </a:r>
            <a:r>
              <a:rPr lang="en-US" altLang="zh-CN" sz="2800" dirty="0"/>
              <a:t>electronic</a:t>
            </a:r>
            <a:r>
              <a:rPr lang="zh-CN" altLang="en-US" sz="2800" dirty="0"/>
              <a:t>与</a:t>
            </a:r>
            <a:r>
              <a:rPr lang="en-US" altLang="zh-CN" sz="2800" dirty="0"/>
              <a:t>resources</a:t>
            </a:r>
            <a:r>
              <a:rPr lang="zh-CN" altLang="en-US" sz="2800" dirty="0"/>
              <a:t>之间可插入</a:t>
            </a:r>
            <a:r>
              <a:rPr lang="en-US" altLang="zh-CN" sz="2800" dirty="0"/>
              <a:t>2</a:t>
            </a:r>
            <a:r>
              <a:rPr lang="zh-CN" altLang="en-US" sz="2800" dirty="0"/>
              <a:t>个词，</a:t>
            </a:r>
            <a:r>
              <a:rPr lang="zh-CN" altLang="en-US" sz="2800" b="1" dirty="0"/>
              <a:t>其先后顺序可以颠倒。</a:t>
            </a:r>
          </a:p>
        </p:txBody>
      </p:sp>
      <p:sp>
        <p:nvSpPr>
          <p:cNvPr id="6" name="矩形 5"/>
          <p:cNvSpPr/>
          <p:nvPr/>
        </p:nvSpPr>
        <p:spPr>
          <a:xfrm>
            <a:off x="1270670" y="404664"/>
            <a:ext cx="2031325" cy="646331"/>
          </a:xfrm>
          <a:prstGeom prst="rect">
            <a:avLst/>
          </a:prstGeom>
        </p:spPr>
        <p:txBody>
          <a:bodyPr wrap="none">
            <a:spAutoFit/>
          </a:bodyPr>
          <a:lstStyle/>
          <a:p>
            <a:r>
              <a:rPr lang="zh-CN" altLang="en-US" sz="3600" b="1" dirty="0" smtClean="0">
                <a:solidFill>
                  <a:srgbClr val="C00000"/>
                </a:solidFill>
              </a:rPr>
              <a:t>位置</a:t>
            </a:r>
            <a:r>
              <a:rPr lang="zh-CN" altLang="en-US" sz="3600" b="1" dirty="0">
                <a:solidFill>
                  <a:srgbClr val="C00000"/>
                </a:solidFill>
              </a:rPr>
              <a:t>算符</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48" name="AutoShape 4"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50" name="AutoShape 6"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grpSp>
        <p:nvGrpSpPr>
          <p:cNvPr id="23" name="Group 32"/>
          <p:cNvGrpSpPr/>
          <p:nvPr/>
        </p:nvGrpSpPr>
        <p:grpSpPr bwMode="auto">
          <a:xfrm>
            <a:off x="2666629" y="785794"/>
            <a:ext cx="6586191" cy="2071702"/>
            <a:chOff x="3692" y="1490"/>
            <a:chExt cx="1367" cy="2348"/>
          </a:xfrm>
        </p:grpSpPr>
        <p:sp>
          <p:nvSpPr>
            <p:cNvPr id="2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ea typeface="微软雅黑" panose="020B0503020204020204" pitchFamily="34" charset="-122"/>
              </a:endParaRPr>
            </a:p>
          </p:txBody>
        </p:sp>
        <p:sp>
          <p:nvSpPr>
            <p:cNvPr id="25"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ea typeface="微软雅黑" panose="020B0503020204020204" pitchFamily="34" charset="-122"/>
              </a:endParaRPr>
            </a:p>
          </p:txBody>
        </p:sp>
        <p:sp>
          <p:nvSpPr>
            <p:cNvPr id="2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7"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8"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9"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grpSp>
      <p:sp>
        <p:nvSpPr>
          <p:cNvPr id="30" name="Rectangle 3"/>
          <p:cNvSpPr txBox="1">
            <a:spLocks noChangeArrowheads="1"/>
          </p:cNvSpPr>
          <p:nvPr/>
        </p:nvSpPr>
        <p:spPr bwMode="auto">
          <a:xfrm>
            <a:off x="2776660" y="1000108"/>
            <a:ext cx="6476160" cy="1285884"/>
          </a:xfrm>
          <a:prstGeom prst="rect">
            <a:avLst/>
          </a:prstGeom>
          <a:noFill/>
          <a:ln w="9525">
            <a:noFill/>
            <a:miter lim="800000"/>
          </a:ln>
        </p:spPr>
        <p:txBody>
          <a:bodyPr/>
          <a:lstStyle/>
          <a:p>
            <a:pPr marL="342900" indent="-342900" algn="ctr" eaLnBrk="0" hangingPunct="0">
              <a:spcBef>
                <a:spcPct val="20000"/>
              </a:spcBef>
              <a:buClr>
                <a:srgbClr val="FF0000"/>
              </a:buClr>
            </a:pPr>
            <a:r>
              <a:rPr lang="zh-CN" altLang="en-US" sz="6000" b="1" dirty="0" smtClean="0">
                <a:latin typeface="微软雅黑" panose="020B0503020204020204" pitchFamily="34" charset="-122"/>
                <a:ea typeface="微软雅黑" panose="020B0503020204020204" pitchFamily="34" charset="-122"/>
              </a:rPr>
              <a:t>内容导航</a:t>
            </a:r>
            <a:endParaRPr lang="en-US" altLang="zh-CN" sz="6000" b="1" dirty="0">
              <a:latin typeface="微软雅黑" panose="020B0503020204020204" pitchFamily="34" charset="-122"/>
              <a:ea typeface="微软雅黑" panose="020B0503020204020204" pitchFamily="34" charset="-122"/>
            </a:endParaRPr>
          </a:p>
        </p:txBody>
      </p:sp>
      <p:pic>
        <p:nvPicPr>
          <p:cNvPr id="1027" name="Picture 3" descr="C:\Users\SCU-lnqn\Desktop\图书馆标志_简体.tif"/>
          <p:cNvPicPr>
            <a:picLocks noChangeAspect="1" noChangeArrowheads="1"/>
          </p:cNvPicPr>
          <p:nvPr/>
        </p:nvPicPr>
        <p:blipFill>
          <a:blip r:embed="rId2" cstate="print"/>
          <a:srcRect/>
          <a:stretch>
            <a:fillRect/>
          </a:stretch>
        </p:blipFill>
        <p:spPr bwMode="auto">
          <a:xfrm>
            <a:off x="95227" y="5572140"/>
            <a:ext cx="1619019" cy="1214422"/>
          </a:xfrm>
          <a:prstGeom prst="rect">
            <a:avLst/>
          </a:prstGeom>
          <a:noFill/>
        </p:spPr>
      </p:pic>
      <p:pic>
        <p:nvPicPr>
          <p:cNvPr id="39" name="Picture 2" descr="E:\ppt比赛\背景图片\760e9deb365b09c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76" t="77710" r="247"/>
          <a:stretch>
            <a:fillRect/>
          </a:stretch>
        </p:blipFill>
        <p:spPr bwMode="auto">
          <a:xfrm>
            <a:off x="1904751" y="5517232"/>
            <a:ext cx="10286798" cy="1316320"/>
          </a:xfrm>
          <a:prstGeom prst="rect">
            <a:avLst/>
          </a:prstGeom>
          <a:noFill/>
          <a:extLst>
            <a:ext uri="{909E8E84-426E-40DD-AFC4-6F175D3DCCD1}">
              <a14:hiddenFill xmlns:a14="http://schemas.microsoft.com/office/drawing/2010/main">
                <a:solidFill>
                  <a:srgbClr val="FFFFFF"/>
                </a:solidFill>
              </a14:hiddenFill>
            </a:ext>
          </a:extLst>
        </p:spPr>
      </p:pic>
      <p:sp>
        <p:nvSpPr>
          <p:cNvPr id="40" name="圆角矩形 39"/>
          <p:cNvSpPr/>
          <p:nvPr/>
        </p:nvSpPr>
        <p:spPr>
          <a:xfrm>
            <a:off x="952340" y="3068960"/>
            <a:ext cx="2285718" cy="2000264"/>
          </a:xfrm>
          <a:prstGeom prst="roundRect">
            <a:avLst/>
          </a:prstGeom>
          <a:solidFill>
            <a:srgbClr val="E3BBE1"/>
          </a:solid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1" name="Rectangle 3"/>
          <p:cNvSpPr txBox="1">
            <a:spLocks noChangeArrowheads="1"/>
          </p:cNvSpPr>
          <p:nvPr/>
        </p:nvSpPr>
        <p:spPr bwMode="auto">
          <a:xfrm>
            <a:off x="1047580"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概述</a:t>
            </a:r>
            <a:endParaRPr lang="en-US" altLang="zh-CN" sz="3600" b="1" dirty="0">
              <a:latin typeface="微软雅黑" panose="020B0503020204020204" pitchFamily="34" charset="-122"/>
              <a:ea typeface="微软雅黑" panose="020B0503020204020204" pitchFamily="34" charset="-122"/>
            </a:endParaRPr>
          </a:p>
        </p:txBody>
      </p:sp>
      <p:sp>
        <p:nvSpPr>
          <p:cNvPr id="42" name="圆角矩形 41"/>
          <p:cNvSpPr/>
          <p:nvPr/>
        </p:nvSpPr>
        <p:spPr>
          <a:xfrm>
            <a:off x="6285682" y="3068960"/>
            <a:ext cx="2285718" cy="2000264"/>
          </a:xfrm>
          <a:prstGeom prst="roundRect">
            <a:avLst/>
          </a:prstGeom>
          <a:solidFill>
            <a:srgbClr val="A7E8EB"/>
          </a:solidFill>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Rectangle 3"/>
          <p:cNvSpPr txBox="1">
            <a:spLocks noChangeArrowheads="1"/>
          </p:cNvSpPr>
          <p:nvPr/>
        </p:nvSpPr>
        <p:spPr bwMode="auto">
          <a:xfrm>
            <a:off x="6380921"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技术</a:t>
            </a:r>
            <a:endParaRPr lang="en-US" altLang="zh-CN" sz="3600" b="1" dirty="0">
              <a:latin typeface="微软雅黑" panose="020B0503020204020204" pitchFamily="34" charset="-122"/>
              <a:ea typeface="微软雅黑" panose="020B0503020204020204" pitchFamily="34" charset="-122"/>
            </a:endParaRPr>
          </a:p>
        </p:txBody>
      </p:sp>
      <p:sp>
        <p:nvSpPr>
          <p:cNvPr id="44" name="圆角矩形 43"/>
          <p:cNvSpPr/>
          <p:nvPr/>
        </p:nvSpPr>
        <p:spPr>
          <a:xfrm>
            <a:off x="3619012" y="3068960"/>
            <a:ext cx="2285718" cy="2000264"/>
          </a:xfrm>
          <a:prstGeom prst="roundRect">
            <a:avLst/>
          </a:prstGeom>
          <a:solidFill>
            <a:srgbClr val="F4D6CC"/>
          </a:solid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600" dirty="0"/>
          </a:p>
        </p:txBody>
      </p:sp>
      <p:sp>
        <p:nvSpPr>
          <p:cNvPr id="45" name="Rectangle 3"/>
          <p:cNvSpPr txBox="1">
            <a:spLocks noChangeArrowheads="1"/>
          </p:cNvSpPr>
          <p:nvPr/>
        </p:nvSpPr>
        <p:spPr bwMode="auto">
          <a:xfrm>
            <a:off x="3714251"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原理</a:t>
            </a:r>
            <a:endParaRPr lang="en-US" altLang="zh-CN" sz="3600" b="1" dirty="0">
              <a:latin typeface="微软雅黑" panose="020B0503020204020204" pitchFamily="34" charset="-122"/>
              <a:ea typeface="微软雅黑" panose="020B0503020204020204" pitchFamily="34" charset="-122"/>
            </a:endParaRPr>
          </a:p>
        </p:txBody>
      </p:sp>
      <p:sp>
        <p:nvSpPr>
          <p:cNvPr id="46" name="圆角矩形 45"/>
          <p:cNvSpPr/>
          <p:nvPr/>
        </p:nvSpPr>
        <p:spPr>
          <a:xfrm>
            <a:off x="8952355" y="3068960"/>
            <a:ext cx="2285718" cy="2000264"/>
          </a:xfrm>
          <a:prstGeom prst="roundRect">
            <a:avLst/>
          </a:prstGeom>
          <a:ln w="19050"/>
          <a:effectLst>
            <a:glow rad="635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3600" dirty="0"/>
          </a:p>
        </p:txBody>
      </p:sp>
      <p:sp>
        <p:nvSpPr>
          <p:cNvPr id="47" name="Rectangle 3"/>
          <p:cNvSpPr txBox="1">
            <a:spLocks noChangeArrowheads="1"/>
          </p:cNvSpPr>
          <p:nvPr/>
        </p:nvSpPr>
        <p:spPr bwMode="auto">
          <a:xfrm>
            <a:off x="9047594"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选词</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方法</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childTnLst>
                          </p:cTn>
                        </p:par>
                        <p:par>
                          <p:cTn id="17" fill="hold">
                            <p:stCondLst>
                              <p:cond delay="0"/>
                            </p:stCondLst>
                            <p:childTnLst>
                              <p:par>
                                <p:cTn id="18" presetID="63" presetClass="path" presetSubtype="0" accel="50000" decel="50000" fill="hold" grpId="0" nodeType="afterEffect">
                                  <p:stCondLst>
                                    <p:cond delay="0"/>
                                  </p:stCondLst>
                                  <p:childTnLst>
                                    <p:animMotion origin="layout" path="M 5E-6 -3.33333E-6 L 0.32813 0.00093 " pathEditMode="relative" rAng="0" ptsTypes="AA">
                                      <p:cBhvr>
                                        <p:cTn id="19" dur="2000" fill="hold"/>
                                        <p:tgtEl>
                                          <p:spTgt spid="40"/>
                                        </p:tgtEl>
                                        <p:attrNameLst>
                                          <p:attrName>ppt_x</p:attrName>
                                          <p:attrName>ppt_y</p:attrName>
                                        </p:attrNameLst>
                                      </p:cBhvr>
                                      <p:rCtr x="164" y="0"/>
                                    </p:animMotion>
                                  </p:childTnLst>
                                </p:cTn>
                              </p:par>
                              <p:par>
                                <p:cTn id="20" presetID="63" presetClass="path" presetSubtype="0" accel="50000" decel="50000" fill="hold" grpId="0" nodeType="withEffect">
                                  <p:stCondLst>
                                    <p:cond delay="0"/>
                                  </p:stCondLst>
                                  <p:childTnLst>
                                    <p:animMotion origin="layout" path="M -3.33333E-6 7.40741E-7 L 0.32882 7.40741E-7 " pathEditMode="relative" rAng="0" ptsTypes="AA">
                                      <p:cBhvr>
                                        <p:cTn id="21" dur="2000" fill="hold"/>
                                        <p:tgtEl>
                                          <p:spTgt spid="41"/>
                                        </p:tgtEl>
                                        <p:attrNameLst>
                                          <p:attrName>ppt_x</p:attrName>
                                          <p:attrName>ppt_y</p:attrName>
                                        </p:attrNameLst>
                                      </p:cBhvr>
                                      <p:rCtr x="164" y="0"/>
                                    </p:animMotion>
                                  </p:childTnLst>
                                </p:cTn>
                              </p:par>
                            </p:childTnLst>
                          </p:cTn>
                        </p:par>
                        <p:par>
                          <p:cTn id="22" fill="hold">
                            <p:stCondLst>
                              <p:cond delay="2000"/>
                            </p:stCondLst>
                            <p:childTnLst>
                              <p:par>
                                <p:cTn id="23" presetID="6" presetClass="emph" presetSubtype="0" fill="hold" grpId="1" nodeType="afterEffect">
                                  <p:stCondLst>
                                    <p:cond delay="0"/>
                                  </p:stCondLst>
                                  <p:childTnLst>
                                    <p:animScale>
                                      <p:cBhvr>
                                        <p:cTn id="24" dur="2000" fill="hold"/>
                                        <p:tgtEl>
                                          <p:spTgt spid="40"/>
                                        </p:tgtEl>
                                      </p:cBhvr>
                                      <p:by x="120000" y="120000"/>
                                    </p:animScale>
                                  </p:childTnLst>
                                </p:cTn>
                              </p:par>
                              <p:par>
                                <p:cTn id="25" presetID="6" presetClass="emph" presetSubtype="0" fill="hold" grpId="1" nodeType="withEffect">
                                  <p:stCondLst>
                                    <p:cond delay="0"/>
                                  </p:stCondLst>
                                  <p:childTnLst>
                                    <p:animScale>
                                      <p:cBhvr>
                                        <p:cTn id="26" dur="2000" fill="hold"/>
                                        <p:tgtEl>
                                          <p:spTgt spid="4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p:bldP spid="41" grpId="1"/>
      <p:bldP spid="42" grpId="0" animBg="1"/>
      <p:bldP spid="43" grpId="0"/>
      <p:bldP spid="44" grpId="0" animBg="1"/>
      <p:bldP spid="45" grpId="0"/>
      <p:bldP spid="46" grpId="0" animBg="1"/>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50987226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32" name="TextBox 31"/>
          <p:cNvSpPr txBox="1"/>
          <p:nvPr/>
        </p:nvSpPr>
        <p:spPr>
          <a:xfrm>
            <a:off x="285671" y="1916832"/>
            <a:ext cx="11377430" cy="3110467"/>
          </a:xfrm>
          <a:prstGeom prst="rect">
            <a:avLst/>
          </a:prstGeom>
          <a:noFill/>
        </p:spPr>
        <p:txBody>
          <a:bodyPr wrap="square" rtlCol="0">
            <a:spAutoFit/>
          </a:bodyPr>
          <a:lstStyle/>
          <a:p>
            <a:pPr>
              <a:spcAft>
                <a:spcPts val="1200"/>
              </a:spcAft>
            </a:pPr>
            <a:r>
              <a:rPr lang="zh-CN" altLang="en-US" sz="3200" dirty="0" smtClean="0"/>
              <a:t>截</a:t>
            </a:r>
            <a:r>
              <a:rPr lang="zh-CN" altLang="en-US" sz="3200" dirty="0"/>
              <a:t>词检索</a:t>
            </a:r>
            <a:r>
              <a:rPr lang="zh-CN" altLang="en-US" sz="3200" dirty="0" smtClean="0"/>
              <a:t>是</a:t>
            </a:r>
            <a:r>
              <a:rPr lang="zh-CN" altLang="en-US" sz="3200" b="1" dirty="0" smtClean="0">
                <a:solidFill>
                  <a:srgbClr val="FF0000"/>
                </a:solidFill>
              </a:rPr>
              <a:t>提高</a:t>
            </a:r>
            <a:r>
              <a:rPr lang="zh-CN" altLang="en-US" sz="3200" b="1" dirty="0">
                <a:solidFill>
                  <a:srgbClr val="FF0000"/>
                </a:solidFill>
              </a:rPr>
              <a:t>查全率</a:t>
            </a:r>
            <a:r>
              <a:rPr lang="zh-CN" altLang="en-US" sz="3200" dirty="0"/>
              <a:t>的一种常用检索技术，主要用于英文电子资源的检索</a:t>
            </a:r>
            <a:r>
              <a:rPr lang="zh-CN" altLang="en-US" sz="3200" dirty="0" smtClean="0"/>
              <a:t>。</a:t>
            </a:r>
            <a:endParaRPr lang="en-US" altLang="zh-CN" sz="3200" dirty="0" smtClean="0"/>
          </a:p>
          <a:p>
            <a:pPr marL="914400" lvl="1" indent="-457200">
              <a:lnSpc>
                <a:spcPct val="120000"/>
              </a:lnSpc>
              <a:spcAft>
                <a:spcPts val="1200"/>
              </a:spcAft>
              <a:buFont typeface="Wingdings" panose="05000000000000000000" pitchFamily="2" charset="2"/>
              <a:buChar char="p"/>
            </a:pPr>
            <a:r>
              <a:rPr lang="zh-CN" altLang="en-US" sz="3200" dirty="0" smtClean="0"/>
              <a:t>用</a:t>
            </a:r>
            <a:r>
              <a:rPr lang="zh-CN" altLang="en-US" sz="3200" b="1" dirty="0">
                <a:solidFill>
                  <a:srgbClr val="FF0000"/>
                </a:solidFill>
              </a:rPr>
              <a:t>*</a:t>
            </a:r>
            <a:r>
              <a:rPr lang="en-US" altLang="zh-CN" sz="3200" dirty="0"/>
              <a:t>,</a:t>
            </a:r>
            <a:r>
              <a:rPr lang="zh-CN" altLang="en-US" sz="3200" b="1" dirty="0">
                <a:solidFill>
                  <a:srgbClr val="FF0000"/>
                </a:solidFill>
              </a:rPr>
              <a:t>？</a:t>
            </a:r>
            <a:r>
              <a:rPr lang="zh-CN" altLang="en-US" sz="3200" dirty="0"/>
              <a:t>或</a:t>
            </a:r>
            <a:r>
              <a:rPr lang="en-US" altLang="zh-CN" sz="3200" b="1" dirty="0">
                <a:solidFill>
                  <a:srgbClr val="FF0000"/>
                </a:solidFill>
              </a:rPr>
              <a:t>$</a:t>
            </a:r>
            <a:r>
              <a:rPr lang="zh-CN" altLang="en-US" sz="3200" dirty="0" smtClean="0"/>
              <a:t>表示。</a:t>
            </a:r>
            <a:endParaRPr lang="zh-CN" altLang="en-US" sz="3200" dirty="0"/>
          </a:p>
          <a:p>
            <a:pPr marL="914400" lvl="1" indent="-457200">
              <a:lnSpc>
                <a:spcPct val="120000"/>
              </a:lnSpc>
              <a:spcAft>
                <a:spcPts val="1200"/>
              </a:spcAft>
              <a:buFont typeface="Wingdings" panose="05000000000000000000" pitchFamily="2" charset="2"/>
              <a:buChar char="p"/>
            </a:pPr>
            <a:r>
              <a:rPr lang="zh-CN" altLang="en-US" sz="3200" dirty="0" smtClean="0"/>
              <a:t>根据</a:t>
            </a:r>
            <a:r>
              <a:rPr lang="zh-CN" altLang="en-US" sz="3200" dirty="0"/>
              <a:t>截词符在检索词中的位置，可分为</a:t>
            </a:r>
            <a:r>
              <a:rPr lang="zh-CN" altLang="en-US" sz="3200" b="1" dirty="0">
                <a:solidFill>
                  <a:srgbClr val="FF0000"/>
                </a:solidFill>
              </a:rPr>
              <a:t>前截词</a:t>
            </a:r>
            <a:r>
              <a:rPr lang="zh-CN" altLang="en-US" sz="3200" dirty="0"/>
              <a:t>、</a:t>
            </a:r>
            <a:r>
              <a:rPr lang="zh-CN" altLang="en-US" sz="3200" b="1" dirty="0">
                <a:solidFill>
                  <a:srgbClr val="FF0000"/>
                </a:solidFill>
              </a:rPr>
              <a:t>中截词</a:t>
            </a:r>
            <a:r>
              <a:rPr lang="zh-CN" altLang="en-US" sz="3200" dirty="0"/>
              <a:t>和</a:t>
            </a:r>
            <a:r>
              <a:rPr lang="zh-CN" altLang="en-US" sz="3200" b="1" dirty="0">
                <a:solidFill>
                  <a:srgbClr val="FF0000"/>
                </a:solidFill>
              </a:rPr>
              <a:t>后截词</a:t>
            </a:r>
            <a:r>
              <a:rPr lang="zh-CN" altLang="en-US" sz="3200" dirty="0" smtClean="0"/>
              <a:t>。</a:t>
            </a:r>
            <a:endParaRPr lang="zh-CN" altLang="en-US" sz="3200" dirty="0"/>
          </a:p>
        </p:txBody>
      </p:sp>
      <p:sp>
        <p:nvSpPr>
          <p:cNvPr id="6" name="矩形 5"/>
          <p:cNvSpPr/>
          <p:nvPr/>
        </p:nvSpPr>
        <p:spPr>
          <a:xfrm>
            <a:off x="1198662" y="476672"/>
            <a:ext cx="2031325" cy="646331"/>
          </a:xfrm>
          <a:prstGeom prst="rect">
            <a:avLst/>
          </a:prstGeom>
        </p:spPr>
        <p:txBody>
          <a:bodyPr wrap="none">
            <a:spAutoFit/>
          </a:bodyPr>
          <a:lstStyle/>
          <a:p>
            <a:r>
              <a:rPr lang="zh-CN" altLang="en-US" sz="3600" b="1" dirty="0">
                <a:solidFill>
                  <a:srgbClr val="C00000"/>
                </a:solidFill>
              </a:rPr>
              <a:t>截词算符</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616809311"/>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8" name="AutoShape 26">
            <a:hlinkClick r:id="rId8" action="ppaction://hlinksldjump" highlightClick="1"/>
          </p:cNvPr>
          <p:cNvSpPr>
            <a:spLocks noChangeArrowheads="1"/>
          </p:cNvSpPr>
          <p:nvPr/>
        </p:nvSpPr>
        <p:spPr bwMode="auto">
          <a:xfrm>
            <a:off x="4175641" y="908050"/>
            <a:ext cx="1246554" cy="151288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9" name="TextBox 8"/>
          <p:cNvSpPr txBox="1"/>
          <p:nvPr/>
        </p:nvSpPr>
        <p:spPr>
          <a:xfrm>
            <a:off x="285671" y="1844824"/>
            <a:ext cx="11377430" cy="2019014"/>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b="1" dirty="0" smtClean="0">
                <a:solidFill>
                  <a:srgbClr val="FF0000"/>
                </a:solidFill>
                <a:latin typeface="楷体_GB2312" pitchFamily="49" charset="-122"/>
                <a:ea typeface="楷体_GB2312" pitchFamily="49" charset="-122"/>
              </a:rPr>
              <a:t>前</a:t>
            </a:r>
            <a:r>
              <a:rPr lang="zh-CN" altLang="en-US" sz="3200" b="1" dirty="0">
                <a:solidFill>
                  <a:srgbClr val="FF0000"/>
                </a:solidFill>
                <a:latin typeface="楷体_GB2312" pitchFamily="49" charset="-122"/>
                <a:ea typeface="楷体_GB2312" pitchFamily="49" charset="-122"/>
              </a:rPr>
              <a:t>截词</a:t>
            </a:r>
            <a:r>
              <a:rPr lang="zh-CN" altLang="en-US" sz="3200" dirty="0">
                <a:latin typeface="楷体_GB2312" pitchFamily="49" charset="-122"/>
                <a:ea typeface="楷体_GB2312" pitchFamily="49" charset="-122"/>
              </a:rPr>
              <a:t>算符在检索词的</a:t>
            </a:r>
            <a:r>
              <a:rPr lang="zh-CN" altLang="en-US" sz="3200" b="1" dirty="0">
                <a:solidFill>
                  <a:srgbClr val="FF0000"/>
                </a:solidFill>
                <a:latin typeface="楷体_GB2312" pitchFamily="49" charset="-122"/>
                <a:ea typeface="楷体_GB2312" pitchFamily="49" charset="-122"/>
              </a:rPr>
              <a:t>词首</a:t>
            </a:r>
            <a:r>
              <a:rPr lang="zh-CN" altLang="en-US" sz="3200" dirty="0">
                <a:latin typeface="楷体_GB2312" pitchFamily="49" charset="-122"/>
                <a:ea typeface="楷体_GB2312" pitchFamily="49" charset="-122"/>
              </a:rPr>
              <a:t>。</a:t>
            </a: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如输入</a:t>
            </a:r>
            <a:r>
              <a:rPr lang="zh-CN" altLang="en-US" sz="3200" dirty="0" smtClean="0">
                <a:latin typeface="+mj-lt"/>
                <a:ea typeface="楷体_GB2312" pitchFamily="49" charset="-122"/>
              </a:rPr>
              <a:t>“</a:t>
            </a:r>
            <a:r>
              <a:rPr lang="zh-CN" altLang="en-US" sz="3200" b="1" dirty="0" smtClean="0">
                <a:solidFill>
                  <a:srgbClr val="FF0000"/>
                </a:solidFill>
                <a:latin typeface="+mj-lt"/>
                <a:ea typeface="楷体_GB2312" pitchFamily="49" charset="-122"/>
              </a:rPr>
              <a:t>*</a:t>
            </a:r>
            <a:r>
              <a:rPr lang="en-US" altLang="zh-CN" sz="3200" dirty="0" smtClean="0">
                <a:latin typeface="+mj-lt"/>
                <a:ea typeface="楷体_GB2312" pitchFamily="49" charset="-122"/>
              </a:rPr>
              <a:t>physics”,</a:t>
            </a:r>
            <a:r>
              <a:rPr lang="zh-CN" altLang="en-US" sz="3200" dirty="0" smtClean="0">
                <a:latin typeface="+mj-lt"/>
                <a:ea typeface="楷体_GB2312" pitchFamily="49" charset="-122"/>
              </a:rPr>
              <a:t>可检出</a:t>
            </a:r>
            <a:r>
              <a:rPr lang="en-US" altLang="zh-CN" sz="3200" dirty="0" smtClean="0">
                <a:latin typeface="+mj-lt"/>
                <a:ea typeface="楷体_GB2312" pitchFamily="49" charset="-122"/>
              </a:rPr>
              <a:t>physics, </a:t>
            </a:r>
            <a:r>
              <a:rPr lang="en-US" altLang="zh-CN" sz="3200" b="1" dirty="0" smtClean="0">
                <a:solidFill>
                  <a:srgbClr val="FF0000"/>
                </a:solidFill>
                <a:latin typeface="+mj-lt"/>
                <a:ea typeface="楷体_GB2312" pitchFamily="49" charset="-122"/>
              </a:rPr>
              <a:t>astro</a:t>
            </a:r>
            <a:r>
              <a:rPr lang="en-US" altLang="zh-CN" sz="3200" dirty="0" smtClean="0">
                <a:latin typeface="+mj-lt"/>
                <a:ea typeface="楷体_GB2312" pitchFamily="49" charset="-122"/>
              </a:rPr>
              <a:t>physics, </a:t>
            </a:r>
            <a:r>
              <a:rPr lang="en-US" altLang="zh-CN" sz="3200" b="1" dirty="0" smtClean="0">
                <a:solidFill>
                  <a:srgbClr val="FF0000"/>
                </a:solidFill>
                <a:latin typeface="+mj-lt"/>
                <a:ea typeface="楷体_GB2312" pitchFamily="49" charset="-122"/>
              </a:rPr>
              <a:t>bio</a:t>
            </a:r>
            <a:r>
              <a:rPr lang="en-US" altLang="zh-CN" sz="3200" dirty="0" smtClean="0">
                <a:latin typeface="+mj-lt"/>
                <a:ea typeface="楷体_GB2312" pitchFamily="49" charset="-122"/>
              </a:rPr>
              <a:t>physics, </a:t>
            </a:r>
            <a:r>
              <a:rPr lang="en-US" altLang="zh-CN" sz="3200" b="1" dirty="0" err="1" smtClean="0">
                <a:solidFill>
                  <a:srgbClr val="FF0000"/>
                </a:solidFill>
                <a:latin typeface="+mj-lt"/>
                <a:ea typeface="楷体_GB2312" pitchFamily="49" charset="-122"/>
              </a:rPr>
              <a:t>chemo</a:t>
            </a:r>
            <a:r>
              <a:rPr lang="en-US" altLang="zh-CN" sz="3200" dirty="0" err="1" smtClean="0">
                <a:latin typeface="+mj-lt"/>
                <a:ea typeface="楷体_GB2312" pitchFamily="49" charset="-122"/>
              </a:rPr>
              <a:t>physics</a:t>
            </a:r>
            <a:r>
              <a:rPr lang="en-US" altLang="zh-CN" sz="3200" dirty="0" smtClean="0">
                <a:latin typeface="+mj-lt"/>
                <a:ea typeface="楷体_GB2312" pitchFamily="49" charset="-122"/>
              </a:rPr>
              <a:t> </a:t>
            </a:r>
            <a:r>
              <a:rPr lang="zh-CN" altLang="en-US" sz="3200" dirty="0" smtClean="0">
                <a:latin typeface="+mj-lt"/>
                <a:ea typeface="楷体_GB2312" pitchFamily="49" charset="-122"/>
              </a:rPr>
              <a:t>等所有以</a:t>
            </a:r>
            <a:r>
              <a:rPr lang="en-US" altLang="zh-CN" sz="3200" dirty="0" smtClean="0">
                <a:latin typeface="+mj-lt"/>
                <a:ea typeface="楷体_GB2312" pitchFamily="49" charset="-122"/>
              </a:rPr>
              <a:t>physics</a:t>
            </a:r>
            <a:r>
              <a:rPr lang="zh-CN" altLang="en-US" sz="3200" dirty="0" smtClean="0">
                <a:latin typeface="+mj-lt"/>
                <a:ea typeface="楷体_GB2312" pitchFamily="49" charset="-122"/>
              </a:rPr>
              <a:t>结尾的单词。</a:t>
            </a:r>
            <a:endParaRPr lang="zh-CN" altLang="en-US" sz="3200" dirty="0">
              <a:latin typeface="+mj-lt"/>
              <a:ea typeface="楷体_GB2312" pitchFamily="49" charset="-122"/>
            </a:endParaRPr>
          </a:p>
        </p:txBody>
      </p:sp>
      <p:sp>
        <p:nvSpPr>
          <p:cNvPr id="6" name="矩形 5"/>
          <p:cNvSpPr/>
          <p:nvPr/>
        </p:nvSpPr>
        <p:spPr>
          <a:xfrm>
            <a:off x="1270670" y="404664"/>
            <a:ext cx="1569660" cy="646331"/>
          </a:xfrm>
          <a:prstGeom prst="rect">
            <a:avLst/>
          </a:prstGeom>
        </p:spPr>
        <p:txBody>
          <a:bodyPr wrap="none">
            <a:spAutoFit/>
          </a:bodyPr>
          <a:lstStyle/>
          <a:p>
            <a:r>
              <a:rPr lang="zh-CN" altLang="en-US" sz="3600" b="1" dirty="0">
                <a:solidFill>
                  <a:srgbClr val="C00000"/>
                </a:solidFill>
              </a:rPr>
              <a:t>前截词</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85139864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8" name="AutoShape 26">
            <a:hlinkClick r:id="rId8" action="ppaction://hlinksldjump" highlightClick="1"/>
          </p:cNvPr>
          <p:cNvSpPr>
            <a:spLocks noChangeArrowheads="1"/>
          </p:cNvSpPr>
          <p:nvPr/>
        </p:nvSpPr>
        <p:spPr bwMode="auto">
          <a:xfrm>
            <a:off x="4175641" y="908050"/>
            <a:ext cx="1246554" cy="151288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9" name="TextBox 8"/>
          <p:cNvSpPr txBox="1"/>
          <p:nvPr/>
        </p:nvSpPr>
        <p:spPr>
          <a:xfrm>
            <a:off x="119703" y="1664494"/>
            <a:ext cx="11377430" cy="3508653"/>
          </a:xfrm>
          <a:prstGeom prst="rect">
            <a:avLst/>
          </a:prstGeom>
          <a:noFill/>
        </p:spPr>
        <p:txBody>
          <a:bodyPr wrap="square" rtlCol="0">
            <a:spAutoFit/>
          </a:bodyPr>
          <a:lstStyle/>
          <a:p>
            <a:pPr marL="800100" lvl="1" indent="-342900">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主要</a:t>
            </a:r>
            <a:r>
              <a:rPr lang="zh-CN" altLang="en-US" sz="3200" dirty="0">
                <a:latin typeface="楷体_GB2312" pitchFamily="49" charset="-122"/>
                <a:ea typeface="楷体_GB2312" pitchFamily="49" charset="-122"/>
              </a:rPr>
              <a:t>用于英、美</a:t>
            </a:r>
            <a:r>
              <a:rPr lang="zh-CN" altLang="en-US" sz="3200" b="1" dirty="0">
                <a:solidFill>
                  <a:srgbClr val="FF0000"/>
                </a:solidFill>
                <a:latin typeface="楷体_GB2312" pitchFamily="49" charset="-122"/>
                <a:ea typeface="楷体_GB2312" pitchFamily="49" charset="-122"/>
              </a:rPr>
              <a:t>拼写不同</a:t>
            </a:r>
            <a:r>
              <a:rPr lang="zh-CN" altLang="en-US" sz="3200" dirty="0">
                <a:latin typeface="楷体_GB2312" pitchFamily="49" charset="-122"/>
                <a:ea typeface="楷体_GB2312" pitchFamily="49" charset="-122"/>
              </a:rPr>
              <a:t>的词和</a:t>
            </a:r>
            <a:r>
              <a:rPr lang="zh-CN" altLang="en-US" sz="3200" b="1" dirty="0">
                <a:solidFill>
                  <a:srgbClr val="FF0000"/>
                </a:solidFill>
                <a:latin typeface="楷体_GB2312" pitchFamily="49" charset="-122"/>
                <a:ea typeface="楷体_GB2312" pitchFamily="49" charset="-122"/>
              </a:rPr>
              <a:t>单复数拼写不同</a:t>
            </a:r>
            <a:r>
              <a:rPr lang="zh-CN" altLang="en-US" sz="3200" dirty="0">
                <a:latin typeface="楷体_GB2312" pitchFamily="49" charset="-122"/>
                <a:ea typeface="楷体_GB2312" pitchFamily="49" charset="-122"/>
              </a:rPr>
              <a:t>的词。</a:t>
            </a:r>
          </a:p>
          <a:p>
            <a:pPr marL="800100" lvl="1" indent="-342900">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截词符号为：</a:t>
            </a:r>
            <a:r>
              <a:rPr lang="zh-CN" altLang="en-US" sz="3200" b="1" dirty="0">
                <a:solidFill>
                  <a:srgbClr val="FF0000"/>
                </a:solidFill>
                <a:latin typeface="楷体_GB2312" pitchFamily="49" charset="-122"/>
                <a:ea typeface="楷体_GB2312" pitchFamily="49" charset="-122"/>
              </a:rPr>
              <a:t>？ </a:t>
            </a:r>
            <a:r>
              <a:rPr lang="en-US" altLang="zh-CN" sz="3200" b="1" dirty="0">
                <a:solidFill>
                  <a:srgbClr val="FF0000"/>
                </a:solidFill>
                <a:latin typeface="楷体_GB2312" pitchFamily="49" charset="-122"/>
                <a:ea typeface="楷体_GB2312" pitchFamily="49" charset="-122"/>
              </a:rPr>
              <a:t>$</a:t>
            </a:r>
          </a:p>
          <a:p>
            <a:pPr marL="800100" lvl="1" indent="-342900">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如“</a:t>
            </a:r>
            <a:r>
              <a:rPr lang="en-US" altLang="zh-CN" sz="3200" dirty="0" err="1">
                <a:latin typeface="楷体_GB2312" pitchFamily="49" charset="-122"/>
                <a:ea typeface="楷体_GB2312" pitchFamily="49" charset="-122"/>
              </a:rPr>
              <a:t>organi</a:t>
            </a:r>
            <a:r>
              <a:rPr lang="zh-CN" altLang="en-US" sz="3200" b="1" dirty="0">
                <a:solidFill>
                  <a:srgbClr val="FF0000"/>
                </a:solidFill>
                <a:latin typeface="楷体_GB2312" pitchFamily="49" charset="-122"/>
                <a:ea typeface="楷体_GB2312" pitchFamily="49" charset="-122"/>
              </a:rPr>
              <a:t>？</a:t>
            </a:r>
            <a:r>
              <a:rPr lang="en-US" altLang="zh-CN" sz="3200" dirty="0" err="1">
                <a:latin typeface="楷体_GB2312" pitchFamily="49" charset="-122"/>
                <a:ea typeface="楷体_GB2312" pitchFamily="49" charset="-122"/>
              </a:rPr>
              <a:t>ation</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可检出</a:t>
            </a:r>
            <a:r>
              <a:rPr lang="en-US" altLang="zh-CN" sz="3200" dirty="0" err="1">
                <a:latin typeface="楷体_GB2312" pitchFamily="49" charset="-122"/>
                <a:ea typeface="楷体_GB2312" pitchFamily="49" charset="-122"/>
              </a:rPr>
              <a:t>organi</a:t>
            </a:r>
            <a:r>
              <a:rPr lang="en-US" altLang="zh-CN" sz="3200" b="1" dirty="0" err="1">
                <a:solidFill>
                  <a:srgbClr val="FF0000"/>
                </a:solidFill>
                <a:latin typeface="楷体_GB2312" pitchFamily="49" charset="-122"/>
                <a:ea typeface="楷体_GB2312" pitchFamily="49" charset="-122"/>
              </a:rPr>
              <a:t>s</a:t>
            </a:r>
            <a:r>
              <a:rPr lang="en-US" altLang="zh-CN" sz="3200" dirty="0" err="1">
                <a:latin typeface="楷体_GB2312" pitchFamily="49" charset="-122"/>
                <a:ea typeface="楷体_GB2312" pitchFamily="49" charset="-122"/>
              </a:rPr>
              <a:t>ation</a:t>
            </a:r>
            <a:r>
              <a:rPr lang="zh-CN" altLang="en-US" sz="3200" dirty="0">
                <a:latin typeface="楷体_GB2312" pitchFamily="49" charset="-122"/>
                <a:ea typeface="楷体_GB2312" pitchFamily="49" charset="-122"/>
              </a:rPr>
              <a:t>和</a:t>
            </a:r>
            <a:r>
              <a:rPr lang="en-US" altLang="zh-CN" sz="3200" dirty="0">
                <a:latin typeface="楷体_GB2312" pitchFamily="49" charset="-122"/>
                <a:ea typeface="楷体_GB2312" pitchFamily="49" charset="-122"/>
              </a:rPr>
              <a:t>organi</a:t>
            </a:r>
            <a:r>
              <a:rPr lang="en-US" altLang="zh-CN" sz="3200" b="1" dirty="0">
                <a:solidFill>
                  <a:srgbClr val="FF0000"/>
                </a:solidFill>
                <a:latin typeface="楷体_GB2312" pitchFamily="49" charset="-122"/>
                <a:ea typeface="楷体_GB2312" pitchFamily="49" charset="-122"/>
              </a:rPr>
              <a:t>z</a:t>
            </a:r>
            <a:r>
              <a:rPr lang="en-US" altLang="zh-CN" sz="3200" dirty="0">
                <a:latin typeface="楷体_GB2312" pitchFamily="49" charset="-122"/>
                <a:ea typeface="楷体_GB2312" pitchFamily="49" charset="-122"/>
              </a:rPr>
              <a:t>ation</a:t>
            </a:r>
            <a:r>
              <a:rPr lang="zh-CN" altLang="en-US" sz="3200" dirty="0">
                <a:latin typeface="楷体_GB2312" pitchFamily="49" charset="-122"/>
                <a:ea typeface="楷体_GB2312" pitchFamily="49" charset="-122"/>
              </a:rPr>
              <a:t>的记录。（？代表截取一个字符）</a:t>
            </a:r>
          </a:p>
          <a:p>
            <a:pPr marL="800100" lvl="1" indent="-342900">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如“</a:t>
            </a:r>
            <a:r>
              <a:rPr lang="en-US" altLang="zh-CN" sz="3200" dirty="0" err="1">
                <a:latin typeface="楷体_GB2312" pitchFamily="49" charset="-122"/>
                <a:ea typeface="楷体_GB2312" pitchFamily="49" charset="-122"/>
              </a:rPr>
              <a:t>colo</a:t>
            </a:r>
            <a:r>
              <a:rPr lang="en-US" altLang="zh-CN" sz="3200" b="1" dirty="0" err="1">
                <a:solidFill>
                  <a:srgbClr val="FF0000"/>
                </a:solidFill>
                <a:latin typeface="楷体_GB2312" pitchFamily="49" charset="-122"/>
                <a:ea typeface="楷体_GB2312" pitchFamily="49" charset="-122"/>
              </a:rPr>
              <a:t>$</a:t>
            </a:r>
            <a:r>
              <a:rPr lang="en-US" altLang="zh-CN" sz="3200" dirty="0" err="1">
                <a:latin typeface="楷体_GB2312" pitchFamily="49" charset="-122"/>
                <a:ea typeface="楷体_GB2312" pitchFamily="49" charset="-122"/>
              </a:rPr>
              <a:t>r</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可检出</a:t>
            </a:r>
            <a:r>
              <a:rPr lang="en-US" altLang="zh-CN" sz="3200" dirty="0">
                <a:latin typeface="楷体_GB2312" pitchFamily="49" charset="-122"/>
                <a:ea typeface="楷体_GB2312" pitchFamily="49" charset="-122"/>
              </a:rPr>
              <a:t>color</a:t>
            </a:r>
            <a:r>
              <a:rPr lang="zh-CN" altLang="en-US" sz="3200" dirty="0">
                <a:latin typeface="楷体_GB2312" pitchFamily="49" charset="-122"/>
                <a:ea typeface="楷体_GB2312" pitchFamily="49" charset="-122"/>
              </a:rPr>
              <a:t>和</a:t>
            </a:r>
            <a:r>
              <a:rPr lang="en-US" altLang="zh-CN" sz="3200" dirty="0" err="1">
                <a:latin typeface="楷体_GB2312" pitchFamily="49" charset="-122"/>
                <a:ea typeface="楷体_GB2312" pitchFamily="49" charset="-122"/>
              </a:rPr>
              <a:t>colo</a:t>
            </a:r>
            <a:r>
              <a:rPr lang="en-US" altLang="zh-CN" sz="3200" b="1" dirty="0" err="1">
                <a:solidFill>
                  <a:srgbClr val="FF0000"/>
                </a:solidFill>
                <a:latin typeface="楷体_GB2312" pitchFamily="49" charset="-122"/>
                <a:ea typeface="楷体_GB2312" pitchFamily="49" charset="-122"/>
              </a:rPr>
              <a:t>u</a:t>
            </a:r>
            <a:r>
              <a:rPr lang="en-US" altLang="zh-CN" sz="3200" dirty="0" err="1">
                <a:latin typeface="楷体_GB2312" pitchFamily="49" charset="-122"/>
                <a:ea typeface="楷体_GB2312" pitchFamily="49" charset="-122"/>
              </a:rPr>
              <a:t>r</a:t>
            </a:r>
            <a:r>
              <a:rPr lang="zh-CN" altLang="en-US" sz="3200" dirty="0">
                <a:latin typeface="楷体_GB2312" pitchFamily="49" charset="-122"/>
                <a:ea typeface="楷体_GB2312" pitchFamily="49" charset="-122"/>
              </a:rPr>
              <a:t>的记录。（</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代表截取零到一个字符）</a:t>
            </a:r>
          </a:p>
        </p:txBody>
      </p:sp>
      <p:sp>
        <p:nvSpPr>
          <p:cNvPr id="6" name="矩形 5"/>
          <p:cNvSpPr/>
          <p:nvPr/>
        </p:nvSpPr>
        <p:spPr>
          <a:xfrm>
            <a:off x="1486694" y="404664"/>
            <a:ext cx="1569660" cy="646331"/>
          </a:xfrm>
          <a:prstGeom prst="rect">
            <a:avLst/>
          </a:prstGeom>
        </p:spPr>
        <p:txBody>
          <a:bodyPr wrap="none">
            <a:spAutoFit/>
          </a:bodyPr>
          <a:lstStyle/>
          <a:p>
            <a:r>
              <a:rPr lang="zh-CN" altLang="en-US" sz="3600" b="1" dirty="0">
                <a:solidFill>
                  <a:srgbClr val="C00000"/>
                </a:solidFill>
              </a:rPr>
              <a:t>中截词</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53130496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446" y="5854936"/>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8" name="AutoShape 26">
            <a:hlinkClick r:id="rId8" action="ppaction://hlinksldjump" highlightClick="1"/>
          </p:cNvPr>
          <p:cNvSpPr>
            <a:spLocks noChangeArrowheads="1"/>
          </p:cNvSpPr>
          <p:nvPr/>
        </p:nvSpPr>
        <p:spPr bwMode="auto">
          <a:xfrm>
            <a:off x="4175641" y="908050"/>
            <a:ext cx="1246554" cy="151288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anose="02010600030101010101" pitchFamily="2" charset="-122"/>
            </a:endParaRPr>
          </a:p>
        </p:txBody>
      </p:sp>
      <p:sp>
        <p:nvSpPr>
          <p:cNvPr id="9" name="TextBox 8"/>
          <p:cNvSpPr txBox="1"/>
          <p:nvPr/>
        </p:nvSpPr>
        <p:spPr>
          <a:xfrm>
            <a:off x="288077" y="1556792"/>
            <a:ext cx="11377430" cy="3307444"/>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是</a:t>
            </a:r>
            <a:r>
              <a:rPr lang="zh-CN" altLang="en-US" sz="3200" dirty="0">
                <a:latin typeface="楷体_GB2312" pitchFamily="49" charset="-122"/>
                <a:ea typeface="楷体_GB2312" pitchFamily="49" charset="-122"/>
              </a:rPr>
              <a:t>一种满足前方一致的检索。用于词的</a:t>
            </a:r>
            <a:r>
              <a:rPr lang="zh-CN" altLang="en-US" sz="3200" b="1" dirty="0">
                <a:solidFill>
                  <a:srgbClr val="FF0000"/>
                </a:solidFill>
                <a:latin typeface="楷体_GB2312" pitchFamily="49" charset="-122"/>
                <a:ea typeface="楷体_GB2312" pitchFamily="49" charset="-122"/>
              </a:rPr>
              <a:t>单、复数和动词词尾变化</a:t>
            </a:r>
            <a:r>
              <a:rPr lang="zh-CN" altLang="en-US" sz="3200" dirty="0">
                <a:latin typeface="楷体_GB2312" pitchFamily="49" charset="-122"/>
                <a:ea typeface="楷体_GB2312" pitchFamily="49" charset="-122"/>
              </a:rPr>
              <a:t>。</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例如：</a:t>
            </a:r>
            <a:r>
              <a:rPr lang="en-US" altLang="zh-CN" sz="3200" dirty="0">
                <a:latin typeface="+mj-lt"/>
                <a:ea typeface="楷体_GB2312" pitchFamily="49" charset="-122"/>
              </a:rPr>
              <a:t>book</a:t>
            </a:r>
            <a:r>
              <a:rPr lang="en-US" altLang="zh-CN" sz="3200" b="1" dirty="0">
                <a:solidFill>
                  <a:srgbClr val="FF0000"/>
                </a:solidFill>
                <a:latin typeface="+mj-lt"/>
                <a:ea typeface="楷体_GB2312" pitchFamily="49" charset="-122"/>
              </a:rPr>
              <a:t>*</a:t>
            </a:r>
            <a:r>
              <a:rPr lang="zh-CN" altLang="en-US" sz="3200" dirty="0">
                <a:latin typeface="+mj-lt"/>
                <a:ea typeface="楷体_GB2312" pitchFamily="49" charset="-122"/>
              </a:rPr>
              <a:t>可检出</a:t>
            </a:r>
            <a:r>
              <a:rPr lang="en-US" altLang="zh-CN" sz="3200" dirty="0">
                <a:latin typeface="+mj-lt"/>
                <a:ea typeface="楷体_GB2312" pitchFamily="49" charset="-122"/>
              </a:rPr>
              <a:t>book</a:t>
            </a:r>
            <a:r>
              <a:rPr lang="zh-CN" altLang="en-US" sz="3200" dirty="0">
                <a:latin typeface="+mj-lt"/>
                <a:ea typeface="楷体_GB2312" pitchFamily="49" charset="-122"/>
              </a:rPr>
              <a:t>和</a:t>
            </a:r>
            <a:r>
              <a:rPr lang="en-US" altLang="zh-CN" sz="3200" dirty="0">
                <a:latin typeface="+mj-lt"/>
                <a:ea typeface="楷体_GB2312" pitchFamily="49" charset="-122"/>
              </a:rPr>
              <a:t>book</a:t>
            </a:r>
            <a:r>
              <a:rPr lang="en-US" altLang="zh-CN" sz="3200" b="1" dirty="0">
                <a:solidFill>
                  <a:srgbClr val="FF0000"/>
                </a:solidFill>
                <a:latin typeface="+mj-lt"/>
                <a:ea typeface="楷体_GB2312" pitchFamily="49" charset="-122"/>
              </a:rPr>
              <a:t>s</a:t>
            </a:r>
            <a:r>
              <a:rPr lang="zh-CN" altLang="en-US" sz="3200" dirty="0">
                <a:latin typeface="+mj-lt"/>
                <a:ea typeface="楷体_GB2312" pitchFamily="49" charset="-122"/>
              </a:rPr>
              <a:t>两个词。</a:t>
            </a:r>
          </a:p>
          <a:p>
            <a:pPr lvl="1">
              <a:lnSpc>
                <a:spcPct val="120000"/>
              </a:lnSpc>
              <a:spcBef>
                <a:spcPts val="600"/>
              </a:spcBef>
              <a:spcAft>
                <a:spcPts val="600"/>
              </a:spcAft>
            </a:pPr>
            <a:r>
              <a:rPr lang="en-US" altLang="zh-CN" sz="3200" dirty="0" smtClean="0">
                <a:latin typeface="+mj-lt"/>
                <a:ea typeface="楷体_GB2312" pitchFamily="49" charset="-122"/>
              </a:rPr>
              <a:t>		   treat</a:t>
            </a:r>
            <a:r>
              <a:rPr lang="en-US" altLang="zh-CN" sz="3200" b="1" dirty="0">
                <a:solidFill>
                  <a:srgbClr val="FF0000"/>
                </a:solidFill>
                <a:latin typeface="+mj-lt"/>
                <a:ea typeface="楷体_GB2312" pitchFamily="49" charset="-122"/>
              </a:rPr>
              <a:t>*</a:t>
            </a:r>
            <a:r>
              <a:rPr lang="zh-CN" altLang="en-US" sz="3200" dirty="0">
                <a:latin typeface="+mj-lt"/>
                <a:ea typeface="楷体_GB2312" pitchFamily="49" charset="-122"/>
              </a:rPr>
              <a:t>可检出</a:t>
            </a:r>
            <a:r>
              <a:rPr lang="en-US" altLang="zh-CN" sz="3200" dirty="0">
                <a:latin typeface="+mj-lt"/>
                <a:ea typeface="楷体_GB2312" pitchFamily="49" charset="-122"/>
              </a:rPr>
              <a:t>treat</a:t>
            </a:r>
            <a:r>
              <a:rPr lang="zh-CN" altLang="en-US" sz="3200" dirty="0">
                <a:latin typeface="+mj-lt"/>
                <a:ea typeface="楷体_GB2312" pitchFamily="49" charset="-122"/>
              </a:rPr>
              <a:t>、</a:t>
            </a:r>
            <a:r>
              <a:rPr lang="en-US" altLang="zh-CN" sz="3200" dirty="0">
                <a:latin typeface="+mj-lt"/>
                <a:ea typeface="楷体_GB2312" pitchFamily="49" charset="-122"/>
              </a:rPr>
              <a:t>treat</a:t>
            </a:r>
            <a:r>
              <a:rPr lang="en-US" altLang="zh-CN" sz="3200" b="1" dirty="0">
                <a:solidFill>
                  <a:srgbClr val="FF0000"/>
                </a:solidFill>
                <a:latin typeface="+mj-lt"/>
                <a:ea typeface="楷体_GB2312" pitchFamily="49" charset="-122"/>
              </a:rPr>
              <a:t>ment</a:t>
            </a:r>
            <a:r>
              <a:rPr lang="zh-CN" altLang="en-US" sz="3200" dirty="0">
                <a:latin typeface="+mj-lt"/>
                <a:ea typeface="楷体_GB2312" pitchFamily="49" charset="-122"/>
              </a:rPr>
              <a:t>、 </a:t>
            </a:r>
            <a:r>
              <a:rPr lang="en-US" altLang="zh-CN" sz="3200" dirty="0">
                <a:latin typeface="+mj-lt"/>
                <a:ea typeface="楷体_GB2312" pitchFamily="49" charset="-122"/>
              </a:rPr>
              <a:t>treat</a:t>
            </a:r>
            <a:r>
              <a:rPr lang="en-US" altLang="zh-CN" sz="3200" b="1" dirty="0">
                <a:solidFill>
                  <a:srgbClr val="FF0000"/>
                </a:solidFill>
                <a:latin typeface="+mj-lt"/>
                <a:ea typeface="楷体_GB2312" pitchFamily="49" charset="-122"/>
              </a:rPr>
              <a:t>ments</a:t>
            </a:r>
            <a:r>
              <a:rPr lang="zh-CN" altLang="en-US" sz="3200" dirty="0" smtClean="0">
                <a:latin typeface="+mj-lt"/>
                <a:ea typeface="楷体_GB2312" pitchFamily="49" charset="-122"/>
              </a:rPr>
              <a:t>、</a:t>
            </a:r>
            <a:r>
              <a:rPr lang="en-US" altLang="zh-CN" sz="3200" dirty="0" smtClean="0">
                <a:latin typeface="+mj-lt"/>
                <a:ea typeface="楷体_GB2312" pitchFamily="49" charset="-122"/>
              </a:rPr>
              <a:t>treat</a:t>
            </a:r>
            <a:r>
              <a:rPr lang="en-US" altLang="zh-CN" sz="3200" b="1" dirty="0" smtClean="0">
                <a:solidFill>
                  <a:srgbClr val="FF0000"/>
                </a:solidFill>
                <a:latin typeface="+mj-lt"/>
                <a:ea typeface="楷体_GB2312" pitchFamily="49" charset="-122"/>
              </a:rPr>
              <a:t>ed</a:t>
            </a:r>
            <a:r>
              <a:rPr lang="zh-CN" altLang="en-US" sz="3200" dirty="0">
                <a:latin typeface="+mj-lt"/>
                <a:ea typeface="楷体_GB2312" pitchFamily="49" charset="-122"/>
              </a:rPr>
              <a:t>、</a:t>
            </a:r>
            <a:r>
              <a:rPr lang="en-US" altLang="zh-CN" sz="3200" dirty="0">
                <a:latin typeface="+mj-lt"/>
                <a:ea typeface="楷体_GB2312" pitchFamily="49" charset="-122"/>
              </a:rPr>
              <a:t>treat</a:t>
            </a:r>
            <a:r>
              <a:rPr lang="en-US" altLang="zh-CN" sz="3200" b="1" dirty="0">
                <a:solidFill>
                  <a:srgbClr val="FF0000"/>
                </a:solidFill>
                <a:latin typeface="+mj-lt"/>
                <a:ea typeface="楷体_GB2312" pitchFamily="49" charset="-122"/>
              </a:rPr>
              <a:t>ing</a:t>
            </a:r>
            <a:r>
              <a:rPr lang="zh-CN" altLang="en-US" sz="3200" dirty="0">
                <a:latin typeface="+mj-lt"/>
                <a:ea typeface="楷体_GB2312" pitchFamily="49" charset="-122"/>
              </a:rPr>
              <a:t>、</a:t>
            </a:r>
            <a:r>
              <a:rPr lang="en-US" altLang="zh-CN" sz="3200" dirty="0">
                <a:latin typeface="+mj-lt"/>
                <a:ea typeface="楷体_GB2312" pitchFamily="49" charset="-122"/>
              </a:rPr>
              <a:t>treat</a:t>
            </a:r>
            <a:r>
              <a:rPr lang="en-US" altLang="zh-CN" sz="3200" b="1" dirty="0">
                <a:solidFill>
                  <a:srgbClr val="FF0000"/>
                </a:solidFill>
                <a:latin typeface="+mj-lt"/>
                <a:ea typeface="楷体_GB2312" pitchFamily="49" charset="-122"/>
              </a:rPr>
              <a:t>y</a:t>
            </a:r>
            <a:r>
              <a:rPr lang="zh-CN" altLang="en-US" sz="3200" dirty="0">
                <a:latin typeface="+mj-lt"/>
                <a:ea typeface="楷体_GB2312" pitchFamily="49" charset="-122"/>
              </a:rPr>
              <a:t>等。</a:t>
            </a:r>
          </a:p>
        </p:txBody>
      </p:sp>
      <p:sp>
        <p:nvSpPr>
          <p:cNvPr id="6" name="圆角矩形 5"/>
          <p:cNvSpPr/>
          <p:nvPr/>
        </p:nvSpPr>
        <p:spPr>
          <a:xfrm>
            <a:off x="809476" y="5135511"/>
            <a:ext cx="8357672" cy="725306"/>
          </a:xfrm>
          <a:prstGeom prst="round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rPr>
              <a:t>截词算符的使用相当于布尔逻辑：</a:t>
            </a:r>
            <a:r>
              <a:rPr lang="zh-CN" altLang="en-US" sz="3600" b="1" dirty="0" smtClean="0">
                <a:solidFill>
                  <a:srgbClr val="FF0000"/>
                </a:solidFill>
              </a:rPr>
              <a:t>或</a:t>
            </a:r>
            <a:endParaRPr lang="zh-CN" altLang="en-US" sz="3600" b="1" dirty="0">
              <a:solidFill>
                <a:srgbClr val="FF0000"/>
              </a:solidFill>
            </a:endParaRPr>
          </a:p>
        </p:txBody>
      </p:sp>
      <p:sp>
        <p:nvSpPr>
          <p:cNvPr id="7" name="矩形 6"/>
          <p:cNvSpPr/>
          <p:nvPr/>
        </p:nvSpPr>
        <p:spPr>
          <a:xfrm>
            <a:off x="1198662" y="404664"/>
            <a:ext cx="1569660" cy="646331"/>
          </a:xfrm>
          <a:prstGeom prst="rect">
            <a:avLst/>
          </a:prstGeom>
        </p:spPr>
        <p:txBody>
          <a:bodyPr wrap="none">
            <a:spAutoFit/>
          </a:bodyPr>
          <a:lstStyle/>
          <a:p>
            <a:r>
              <a:rPr lang="zh-CN" altLang="en-US" sz="3600" b="1" dirty="0">
                <a:solidFill>
                  <a:srgbClr val="C00000"/>
                </a:solidFill>
              </a:rPr>
              <a:t>后截词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48" name="AutoShape 4"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50" name="AutoShape 6" descr="http://p3.gexing.com/G1/M00/7A/CF/rBACFFIM2NOgS6wNAAESdUl37l8732.jpg"/>
          <p:cNvSpPr>
            <a:spLocks noChangeAspect="1" noChangeArrowheads="1"/>
          </p:cNvSpPr>
          <p:nvPr/>
        </p:nvSpPr>
        <p:spPr bwMode="auto">
          <a:xfrm>
            <a:off x="207406" y="-144463"/>
            <a:ext cx="406347" cy="304801"/>
          </a:xfrm>
          <a:prstGeom prst="rect">
            <a:avLst/>
          </a:prstGeom>
          <a:noFill/>
        </p:spPr>
        <p:txBody>
          <a:bodyPr vert="horz" wrap="square" lIns="91440" tIns="45720" rIns="91440" bIns="45720" numCol="1" anchor="t" anchorCtr="0" compatLnSpc="1"/>
          <a:lstStyle/>
          <a:p>
            <a:endParaRPr lang="zh-CN" altLang="en-US"/>
          </a:p>
        </p:txBody>
      </p:sp>
      <p:grpSp>
        <p:nvGrpSpPr>
          <p:cNvPr id="23" name="Group 32"/>
          <p:cNvGrpSpPr/>
          <p:nvPr/>
        </p:nvGrpSpPr>
        <p:grpSpPr bwMode="auto">
          <a:xfrm>
            <a:off x="2666629" y="785794"/>
            <a:ext cx="6586191" cy="2071702"/>
            <a:chOff x="3692" y="1490"/>
            <a:chExt cx="1367" cy="2348"/>
          </a:xfrm>
        </p:grpSpPr>
        <p:sp>
          <p:nvSpPr>
            <p:cNvPr id="24"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ea typeface="微软雅黑" panose="020B0503020204020204" pitchFamily="34" charset="-122"/>
              </a:endParaRPr>
            </a:p>
          </p:txBody>
        </p:sp>
        <p:sp>
          <p:nvSpPr>
            <p:cNvPr id="25"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ea typeface="微软雅黑" panose="020B0503020204020204" pitchFamily="34" charset="-122"/>
              </a:endParaRPr>
            </a:p>
          </p:txBody>
        </p:sp>
        <p:sp>
          <p:nvSpPr>
            <p:cNvPr id="26"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7"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8" name="AutoShape 45"/>
            <p:cNvSpPr>
              <a:spLocks noChangeArrowheads="1"/>
            </p:cNvSpPr>
            <p:nvPr/>
          </p:nvSpPr>
          <p:spPr bwMode="gray">
            <a:xfrm>
              <a:off x="3692" y="3290"/>
              <a:ext cx="1363" cy="548"/>
            </a:xfrm>
            <a:prstGeom prst="roundRect">
              <a:avLst>
                <a:gd name="adj" fmla="val 40389"/>
              </a:avLst>
            </a:prstGeom>
            <a:gradFill rotWithShape="1">
              <a:gsLst>
                <a:gs pos="0">
                  <a:srgbClr val="99BACC"/>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sp>
          <p:nvSpPr>
            <p:cNvPr id="29" name="AutoShape 46"/>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EAEAEA"/>
                </a:gs>
              </a:gsLst>
              <a:lin ang="5400000" scaled="1"/>
            </a:gradFill>
            <a:ln w="9525">
              <a:noFill/>
              <a:round/>
            </a:ln>
          </p:spPr>
          <p:txBody>
            <a:bodyPr wrap="none" anchor="ctr"/>
            <a:lstStyle/>
            <a:p>
              <a:endParaRPr lang="zh-CN" altLang="en-US">
                <a:ea typeface="微软雅黑" panose="020B0503020204020204" pitchFamily="34" charset="-122"/>
              </a:endParaRPr>
            </a:p>
          </p:txBody>
        </p:sp>
      </p:grpSp>
      <p:sp>
        <p:nvSpPr>
          <p:cNvPr id="30" name="Rectangle 3"/>
          <p:cNvSpPr txBox="1">
            <a:spLocks noChangeArrowheads="1"/>
          </p:cNvSpPr>
          <p:nvPr/>
        </p:nvSpPr>
        <p:spPr bwMode="auto">
          <a:xfrm>
            <a:off x="2776660" y="1000108"/>
            <a:ext cx="6476160" cy="1285884"/>
          </a:xfrm>
          <a:prstGeom prst="rect">
            <a:avLst/>
          </a:prstGeom>
          <a:noFill/>
          <a:ln w="9525">
            <a:noFill/>
            <a:miter lim="800000"/>
          </a:ln>
        </p:spPr>
        <p:txBody>
          <a:bodyPr/>
          <a:lstStyle/>
          <a:p>
            <a:pPr marL="342900" indent="-342900" algn="ctr" eaLnBrk="0" hangingPunct="0">
              <a:spcBef>
                <a:spcPct val="20000"/>
              </a:spcBef>
              <a:buClr>
                <a:srgbClr val="FF0000"/>
              </a:buClr>
            </a:pPr>
            <a:r>
              <a:rPr lang="zh-CN" altLang="en-US" sz="6000" b="1" dirty="0" smtClean="0">
                <a:latin typeface="微软雅黑" panose="020B0503020204020204" pitchFamily="34" charset="-122"/>
                <a:ea typeface="微软雅黑" panose="020B0503020204020204" pitchFamily="34" charset="-122"/>
              </a:rPr>
              <a:t>内容导航</a:t>
            </a:r>
            <a:endParaRPr lang="en-US" altLang="zh-CN" sz="6000" b="1" dirty="0">
              <a:latin typeface="微软雅黑" panose="020B0503020204020204" pitchFamily="34" charset="-122"/>
              <a:ea typeface="微软雅黑" panose="020B0503020204020204" pitchFamily="34" charset="-122"/>
            </a:endParaRPr>
          </a:p>
        </p:txBody>
      </p:sp>
      <p:pic>
        <p:nvPicPr>
          <p:cNvPr id="1027" name="Picture 3" descr="C:\Users\SCU-lnqn\Desktop\图书馆标志_简体.tif"/>
          <p:cNvPicPr>
            <a:picLocks noChangeAspect="1" noChangeArrowheads="1"/>
          </p:cNvPicPr>
          <p:nvPr/>
        </p:nvPicPr>
        <p:blipFill>
          <a:blip r:embed="rId2" cstate="print"/>
          <a:srcRect/>
          <a:stretch>
            <a:fillRect/>
          </a:stretch>
        </p:blipFill>
        <p:spPr bwMode="auto">
          <a:xfrm>
            <a:off x="95227" y="5572140"/>
            <a:ext cx="1619019" cy="1214422"/>
          </a:xfrm>
          <a:prstGeom prst="rect">
            <a:avLst/>
          </a:prstGeom>
          <a:noFill/>
        </p:spPr>
      </p:pic>
      <p:pic>
        <p:nvPicPr>
          <p:cNvPr id="39" name="Picture 2" descr="E:\ppt比赛\背景图片\760e9deb365b09c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76" t="77710" r="247"/>
          <a:stretch>
            <a:fillRect/>
          </a:stretch>
        </p:blipFill>
        <p:spPr bwMode="auto">
          <a:xfrm>
            <a:off x="1904751" y="5517232"/>
            <a:ext cx="10286798" cy="1316320"/>
          </a:xfrm>
          <a:prstGeom prst="rect">
            <a:avLst/>
          </a:prstGeom>
          <a:noFill/>
          <a:extLst>
            <a:ext uri="{909E8E84-426E-40DD-AFC4-6F175D3DCCD1}">
              <a14:hiddenFill xmlns:a14="http://schemas.microsoft.com/office/drawing/2010/main">
                <a:solidFill>
                  <a:srgbClr val="FFFFFF"/>
                </a:solidFill>
              </a14:hiddenFill>
            </a:ext>
          </a:extLst>
        </p:spPr>
      </p:pic>
      <p:sp>
        <p:nvSpPr>
          <p:cNvPr id="40" name="圆角矩形 39"/>
          <p:cNvSpPr/>
          <p:nvPr/>
        </p:nvSpPr>
        <p:spPr>
          <a:xfrm>
            <a:off x="952340" y="3068960"/>
            <a:ext cx="2285718" cy="2000264"/>
          </a:xfrm>
          <a:prstGeom prst="roundRect">
            <a:avLst/>
          </a:prstGeom>
          <a:solidFill>
            <a:srgbClr val="E3BBE1"/>
          </a:solid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1" name="Rectangle 3"/>
          <p:cNvSpPr txBox="1">
            <a:spLocks noChangeArrowheads="1"/>
          </p:cNvSpPr>
          <p:nvPr/>
        </p:nvSpPr>
        <p:spPr bwMode="auto">
          <a:xfrm>
            <a:off x="1047580"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概述</a:t>
            </a:r>
            <a:endParaRPr lang="en-US" altLang="zh-CN" sz="3600" b="1" dirty="0">
              <a:latin typeface="微软雅黑" panose="020B0503020204020204" pitchFamily="34" charset="-122"/>
              <a:ea typeface="微软雅黑" panose="020B0503020204020204" pitchFamily="34" charset="-122"/>
            </a:endParaRPr>
          </a:p>
        </p:txBody>
      </p:sp>
      <p:sp>
        <p:nvSpPr>
          <p:cNvPr id="42" name="圆角矩形 41"/>
          <p:cNvSpPr/>
          <p:nvPr/>
        </p:nvSpPr>
        <p:spPr>
          <a:xfrm>
            <a:off x="6285682" y="3068960"/>
            <a:ext cx="2285718" cy="2000264"/>
          </a:xfrm>
          <a:prstGeom prst="roundRect">
            <a:avLst/>
          </a:prstGeom>
          <a:solidFill>
            <a:srgbClr val="A7E8EB"/>
          </a:solidFill>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Rectangle 3"/>
          <p:cNvSpPr txBox="1">
            <a:spLocks noChangeArrowheads="1"/>
          </p:cNvSpPr>
          <p:nvPr/>
        </p:nvSpPr>
        <p:spPr bwMode="auto">
          <a:xfrm>
            <a:off x="6380921" y="3068960"/>
            <a:ext cx="2109893" cy="200026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技术</a:t>
            </a:r>
            <a:endParaRPr lang="en-US" altLang="zh-CN" sz="3600" b="1" dirty="0">
              <a:latin typeface="微软雅黑" panose="020B0503020204020204" pitchFamily="34" charset="-122"/>
              <a:ea typeface="微软雅黑" panose="020B0503020204020204" pitchFamily="34" charset="-122"/>
            </a:endParaRPr>
          </a:p>
        </p:txBody>
      </p:sp>
      <p:sp>
        <p:nvSpPr>
          <p:cNvPr id="44" name="圆角矩形 43"/>
          <p:cNvSpPr/>
          <p:nvPr/>
        </p:nvSpPr>
        <p:spPr>
          <a:xfrm>
            <a:off x="3619012" y="3068960"/>
            <a:ext cx="2285718" cy="2000264"/>
          </a:xfrm>
          <a:prstGeom prst="roundRect">
            <a:avLst/>
          </a:prstGeom>
          <a:solidFill>
            <a:srgbClr val="F4D6CC"/>
          </a:solid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3600" dirty="0"/>
          </a:p>
        </p:txBody>
      </p:sp>
      <p:sp>
        <p:nvSpPr>
          <p:cNvPr id="45" name="Rectangle 3"/>
          <p:cNvSpPr txBox="1">
            <a:spLocks noChangeArrowheads="1"/>
          </p:cNvSpPr>
          <p:nvPr/>
        </p:nvSpPr>
        <p:spPr bwMode="auto">
          <a:xfrm>
            <a:off x="3714251"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检索</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原理</a:t>
            </a:r>
            <a:endParaRPr lang="en-US" altLang="zh-CN" sz="3600" b="1" dirty="0">
              <a:latin typeface="微软雅黑" panose="020B0503020204020204" pitchFamily="34" charset="-122"/>
              <a:ea typeface="微软雅黑" panose="020B0503020204020204" pitchFamily="34" charset="-122"/>
            </a:endParaRPr>
          </a:p>
        </p:txBody>
      </p:sp>
      <p:sp>
        <p:nvSpPr>
          <p:cNvPr id="46" name="圆角矩形 45"/>
          <p:cNvSpPr/>
          <p:nvPr/>
        </p:nvSpPr>
        <p:spPr>
          <a:xfrm>
            <a:off x="8952355" y="3068960"/>
            <a:ext cx="2285718" cy="2000264"/>
          </a:xfrm>
          <a:prstGeom prst="roundRect">
            <a:avLst/>
          </a:prstGeom>
          <a:ln w="19050"/>
          <a:effectLst>
            <a:glow rad="635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3600" dirty="0"/>
          </a:p>
        </p:txBody>
      </p:sp>
      <p:sp>
        <p:nvSpPr>
          <p:cNvPr id="47" name="Rectangle 3"/>
          <p:cNvSpPr txBox="1">
            <a:spLocks noChangeArrowheads="1"/>
          </p:cNvSpPr>
          <p:nvPr/>
        </p:nvSpPr>
        <p:spPr bwMode="auto">
          <a:xfrm>
            <a:off x="9047594" y="3068960"/>
            <a:ext cx="2109893" cy="200026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3600" b="1" dirty="0" smtClean="0">
                <a:latin typeface="微软雅黑" panose="020B0503020204020204" pitchFamily="34" charset="-122"/>
                <a:ea typeface="微软雅黑" panose="020B0503020204020204" pitchFamily="34" charset="-122"/>
              </a:rPr>
              <a:t>选词</a:t>
            </a:r>
            <a:endParaRPr lang="en-US" altLang="zh-CN" sz="36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3600" b="1" dirty="0">
                <a:latin typeface="微软雅黑" panose="020B0503020204020204" pitchFamily="34" charset="-122"/>
                <a:ea typeface="微软雅黑" panose="020B0503020204020204" pitchFamily="34" charset="-122"/>
              </a:rPr>
              <a:t>方法</a:t>
            </a:r>
            <a:endParaRPr lang="en-US" altLang="zh-CN" sz="3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childTnLst>
                          </p:cTn>
                        </p:par>
                        <p:par>
                          <p:cTn id="17" fill="hold">
                            <p:stCondLst>
                              <p:cond delay="0"/>
                            </p:stCondLst>
                            <p:childTnLst>
                              <p:par>
                                <p:cTn id="18" presetID="35" presetClass="path" presetSubtype="0" accel="50000" decel="50000" fill="hold" grpId="0" nodeType="afterEffect">
                                  <p:stCondLst>
                                    <p:cond delay="0"/>
                                  </p:stCondLst>
                                  <p:childTnLst>
                                    <p:animMotion origin="layout" path="M 5E-6 -1.15607E-6 L -0.32813 0.00116 " pathEditMode="relative" rAng="0" ptsTypes="AA">
                                      <p:cBhvr>
                                        <p:cTn id="19" dur="2000" fill="hold"/>
                                        <p:tgtEl>
                                          <p:spTgt spid="46"/>
                                        </p:tgtEl>
                                        <p:attrNameLst>
                                          <p:attrName>ppt_x</p:attrName>
                                          <p:attrName>ppt_y</p:attrName>
                                        </p:attrNameLst>
                                      </p:cBhvr>
                                      <p:rCtr x="-16406" y="46"/>
                                    </p:animMotion>
                                  </p:childTnLst>
                                </p:cTn>
                              </p:par>
                              <p:par>
                                <p:cTn id="20" presetID="35" presetClass="path" presetSubtype="0" accel="50000" decel="50000" fill="hold" grpId="0" nodeType="withEffect">
                                  <p:stCondLst>
                                    <p:cond delay="0"/>
                                  </p:stCondLst>
                                  <p:childTnLst>
                                    <p:animMotion origin="layout" path="M 4.16667E-6 -1.15607E-6 L -0.32865 0.00116 " pathEditMode="relative" rAng="0" ptsTypes="AA">
                                      <p:cBhvr>
                                        <p:cTn id="21" dur="2000" fill="hold"/>
                                        <p:tgtEl>
                                          <p:spTgt spid="47"/>
                                        </p:tgtEl>
                                        <p:attrNameLst>
                                          <p:attrName>ppt_x</p:attrName>
                                          <p:attrName>ppt_y</p:attrName>
                                        </p:attrNameLst>
                                      </p:cBhvr>
                                      <p:rCtr x="-16441" y="46"/>
                                    </p:animMotion>
                                  </p:childTnLst>
                                </p:cTn>
                              </p:par>
                            </p:childTnLst>
                          </p:cTn>
                        </p:par>
                        <p:par>
                          <p:cTn id="22" fill="hold">
                            <p:stCondLst>
                              <p:cond delay="2000"/>
                            </p:stCondLst>
                            <p:childTnLst>
                              <p:par>
                                <p:cTn id="23" presetID="6" presetClass="emph" presetSubtype="0" fill="hold" grpId="1" nodeType="afterEffect">
                                  <p:stCondLst>
                                    <p:cond delay="0"/>
                                  </p:stCondLst>
                                  <p:childTnLst>
                                    <p:animScale>
                                      <p:cBhvr>
                                        <p:cTn id="24" dur="2000" fill="hold"/>
                                        <p:tgtEl>
                                          <p:spTgt spid="46"/>
                                        </p:tgtEl>
                                      </p:cBhvr>
                                      <p:by x="120000" y="120000"/>
                                    </p:animScale>
                                  </p:childTnLst>
                                </p:cTn>
                              </p:par>
                              <p:par>
                                <p:cTn id="25" presetID="6" presetClass="emph" presetSubtype="0" fill="hold" grpId="1" nodeType="withEffect">
                                  <p:stCondLst>
                                    <p:cond delay="0"/>
                                  </p:stCondLst>
                                  <p:childTnLst>
                                    <p:animScale>
                                      <p:cBhvr>
                                        <p:cTn id="26" dur="2000" fill="hold"/>
                                        <p:tgtEl>
                                          <p:spTgt spid="4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animBg="1"/>
      <p:bldP spid="46" grpId="1" animBg="1"/>
      <p:bldP spid="47" grpId="0"/>
      <p:bldP spid="4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555062980"/>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5671" y="1196752"/>
            <a:ext cx="11377430" cy="4328877"/>
          </a:xfrm>
          <a:prstGeom prst="rect">
            <a:avLst/>
          </a:prstGeom>
          <a:noFill/>
        </p:spPr>
        <p:txBody>
          <a:bodyPr wrap="square" rtlCol="0">
            <a:spAutoFit/>
          </a:bodyPr>
          <a:lstStyle/>
          <a:p>
            <a:pPr marL="1257300" lvl="2"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从</a:t>
            </a:r>
            <a:r>
              <a:rPr lang="zh-CN" altLang="en-US" sz="3200" dirty="0">
                <a:latin typeface="楷体_GB2312" pitchFamily="49" charset="-122"/>
                <a:ea typeface="楷体_GB2312" pitchFamily="49" charset="-122"/>
              </a:rPr>
              <a:t>课题字面和内涵中选词</a:t>
            </a: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选择实词、不选虚词</a:t>
            </a: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选择最小词汇、少选复合词汇</a:t>
            </a: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检索词不能叠加选择</a:t>
            </a: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尽量挖掘限定词</a:t>
            </a:r>
          </a:p>
          <a:p>
            <a:pPr marL="1257300" lvl="2"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充分选择</a:t>
            </a:r>
            <a:r>
              <a:rPr lang="zh-CN" altLang="en-US" sz="3200" dirty="0" smtClean="0">
                <a:latin typeface="楷体_GB2312" pitchFamily="49" charset="-122"/>
                <a:ea typeface="楷体_GB2312" pitchFamily="49" charset="-122"/>
              </a:rPr>
              <a:t>同义词</a:t>
            </a:r>
            <a:endParaRPr lang="zh-CN" altLang="en-US" sz="3200" dirty="0">
              <a:latin typeface="楷体_GB2312" pitchFamily="49" charset="-122"/>
              <a:ea typeface="楷体_GB2312" pitchFamily="49" charset="-122"/>
            </a:endParaRPr>
          </a:p>
        </p:txBody>
      </p:sp>
      <p:sp>
        <p:nvSpPr>
          <p:cNvPr id="5" name="矩形 4"/>
          <p:cNvSpPr/>
          <p:nvPr/>
        </p:nvSpPr>
        <p:spPr>
          <a:xfrm>
            <a:off x="982638" y="332656"/>
            <a:ext cx="3877985" cy="646331"/>
          </a:xfrm>
          <a:prstGeom prst="rect">
            <a:avLst/>
          </a:prstGeom>
        </p:spPr>
        <p:txBody>
          <a:bodyPr wrap="none">
            <a:spAutoFit/>
          </a:bodyPr>
          <a:lstStyle/>
          <a:p>
            <a:r>
              <a:rPr lang="zh-CN" altLang="en-US" sz="3600" b="1" dirty="0" smtClean="0">
                <a:solidFill>
                  <a:srgbClr val="C00000"/>
                </a:solidFill>
              </a:rPr>
              <a:t>选择</a:t>
            </a:r>
            <a:r>
              <a:rPr lang="zh-CN" altLang="en-US" sz="3600" b="1" dirty="0">
                <a:solidFill>
                  <a:srgbClr val="C00000"/>
                </a:solidFill>
              </a:rPr>
              <a:t>检索词的方法</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65090368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38059" y="1484784"/>
            <a:ext cx="11377430" cy="2019014"/>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能</a:t>
            </a:r>
            <a:r>
              <a:rPr lang="zh-CN" altLang="en-US" sz="3200" dirty="0">
                <a:latin typeface="楷体_GB2312" pitchFamily="49" charset="-122"/>
                <a:ea typeface="楷体_GB2312" pitchFamily="49" charset="-122"/>
              </a:rPr>
              <a:t>概括要检索内容的相关词汇。</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检索词主要是</a:t>
            </a:r>
            <a:r>
              <a:rPr lang="zh-CN" altLang="en-US" sz="3200" b="1" dirty="0">
                <a:solidFill>
                  <a:srgbClr val="FF0000"/>
                </a:solidFill>
                <a:latin typeface="楷体_GB2312" pitchFamily="49" charset="-122"/>
                <a:ea typeface="楷体_GB2312" pitchFamily="49" charset="-122"/>
              </a:rPr>
              <a:t>名词</a:t>
            </a:r>
            <a:r>
              <a:rPr lang="zh-CN" altLang="en-US" sz="3200" dirty="0">
                <a:latin typeface="楷体_GB2312" pitchFamily="49" charset="-122"/>
                <a:ea typeface="楷体_GB2312" pitchFamily="49" charset="-122"/>
              </a:rPr>
              <a:t>（例如：计算机、电脑）和</a:t>
            </a:r>
            <a:r>
              <a:rPr lang="zh-CN" altLang="en-US" sz="3200" b="1" dirty="0">
                <a:solidFill>
                  <a:srgbClr val="FF0000"/>
                </a:solidFill>
                <a:latin typeface="楷体_GB2312" pitchFamily="49" charset="-122"/>
                <a:ea typeface="楷体_GB2312" pitchFamily="49" charset="-122"/>
              </a:rPr>
              <a:t>动词</a:t>
            </a:r>
            <a:r>
              <a:rPr lang="zh-CN" altLang="en-US" sz="3200" dirty="0">
                <a:latin typeface="楷体_GB2312" pitchFamily="49" charset="-122"/>
                <a:ea typeface="楷体_GB2312" pitchFamily="49" charset="-122"/>
              </a:rPr>
              <a:t>（处理、控制）两大词类构成。</a:t>
            </a:r>
          </a:p>
        </p:txBody>
      </p:sp>
      <p:pic>
        <p:nvPicPr>
          <p:cNvPr id="8"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635" b="53381"/>
          <a:stretch>
            <a:fillRect/>
          </a:stretch>
        </p:blipFill>
        <p:spPr bwMode="auto">
          <a:xfrm>
            <a:off x="238059" y="3925976"/>
            <a:ext cx="11712109" cy="180728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0" name="TextBox 9"/>
          <p:cNvSpPr txBox="1">
            <a:spLocks noChangeArrowheads="1"/>
          </p:cNvSpPr>
          <p:nvPr/>
        </p:nvSpPr>
        <p:spPr bwMode="auto">
          <a:xfrm>
            <a:off x="3407258" y="5246227"/>
            <a:ext cx="2014804" cy="461665"/>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algn="ctr" eaLnBrk="1" hangingPunct="1"/>
            <a:r>
              <a:rPr lang="zh-CN" altLang="en-US" sz="2400" b="1">
                <a:solidFill>
                  <a:srgbClr val="FF0000"/>
                </a:solidFill>
                <a:latin typeface="宋体" panose="02010600030101010101" pitchFamily="2" charset="-122"/>
                <a:ea typeface="宋体" panose="02010600030101010101" pitchFamily="2" charset="-122"/>
              </a:rPr>
              <a:t>检索词</a:t>
            </a:r>
          </a:p>
        </p:txBody>
      </p:sp>
      <p:sp>
        <p:nvSpPr>
          <p:cNvPr id="5" name="矩形 4"/>
          <p:cNvSpPr/>
          <p:nvPr/>
        </p:nvSpPr>
        <p:spPr>
          <a:xfrm>
            <a:off x="1198662" y="332656"/>
            <a:ext cx="1569660" cy="646331"/>
          </a:xfrm>
          <a:prstGeom prst="rect">
            <a:avLst/>
          </a:prstGeom>
        </p:spPr>
        <p:txBody>
          <a:bodyPr wrap="none">
            <a:spAutoFit/>
          </a:bodyPr>
          <a:lstStyle/>
          <a:p>
            <a:r>
              <a:rPr lang="zh-CN" altLang="en-US" sz="3600" b="1" dirty="0">
                <a:solidFill>
                  <a:srgbClr val="C00000"/>
                </a:solidFill>
              </a:rPr>
              <a:t>检索词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776438182"/>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5671" y="1282361"/>
            <a:ext cx="11377430" cy="5232202"/>
          </a:xfrm>
          <a:prstGeom prst="rect">
            <a:avLst/>
          </a:prstGeom>
          <a:noFill/>
        </p:spPr>
        <p:txBody>
          <a:bodyPr wrap="square" rtlCol="0">
            <a:spAutoFit/>
          </a:bodyPr>
          <a:lstStyle/>
          <a:p>
            <a:pPr marL="0" lvl="1">
              <a:spcAft>
                <a:spcPts val="1200"/>
              </a:spcAft>
            </a:pPr>
            <a:r>
              <a:rPr lang="zh-CN" altLang="en-US" sz="3200" b="1" dirty="0" smtClean="0">
                <a:solidFill>
                  <a:srgbClr val="FF0000"/>
                </a:solidFill>
                <a:latin typeface="Times New Roman" panose="02020603050405020304" pitchFamily="18" charset="0"/>
                <a:ea typeface="楷体_GB2312" pitchFamily="49" charset="-122"/>
              </a:rPr>
              <a:t>计算机</a:t>
            </a:r>
            <a:r>
              <a:rPr lang="zh-CN" altLang="en-US" sz="3200" b="1" dirty="0">
                <a:solidFill>
                  <a:srgbClr val="FF0000"/>
                </a:solidFill>
                <a:latin typeface="Times New Roman" panose="02020603050405020304" pitchFamily="18" charset="0"/>
                <a:ea typeface="楷体_GB2312" pitchFamily="49" charset="-122"/>
              </a:rPr>
              <a:t>中央处理器降温技术的研究</a:t>
            </a:r>
            <a:endParaRPr lang="zh-CN" altLang="en-US" sz="4400" dirty="0">
              <a:solidFill>
                <a:srgbClr val="FF0000"/>
              </a:solidFill>
              <a:ea typeface="宋体" panose="02010600030101010101" pitchFamily="2" charset="-122"/>
            </a:endParaRPr>
          </a:p>
          <a:p>
            <a:pPr lvl="3" indent="-457200">
              <a:spcAft>
                <a:spcPts val="1200"/>
              </a:spcAft>
              <a:buFont typeface="Wingdings" panose="05000000000000000000" pitchFamily="2" charset="2"/>
              <a:buChar char="ü"/>
            </a:pPr>
            <a:r>
              <a:rPr lang="zh-CN" altLang="en-US" sz="3200" b="1" dirty="0">
                <a:latin typeface="楷体_GB2312" pitchFamily="49" charset="-122"/>
                <a:ea typeface="楷体_GB2312" pitchFamily="49" charset="-122"/>
              </a:rPr>
              <a:t>从字面选词</a:t>
            </a:r>
          </a:p>
          <a:p>
            <a:pPr marL="1371600" lvl="4">
              <a:spcAft>
                <a:spcPts val="1200"/>
              </a:spcAft>
            </a:pPr>
            <a:r>
              <a:rPr lang="zh-CN" altLang="en-US" sz="2400" b="1" dirty="0" smtClean="0">
                <a:solidFill>
                  <a:srgbClr val="003399"/>
                </a:solidFill>
                <a:latin typeface="Times New Roman" panose="02020603050405020304" pitchFamily="18" charset="0"/>
                <a:ea typeface="楷体_GB2312" pitchFamily="49" charset="-122"/>
              </a:rPr>
              <a:t>计算机、</a:t>
            </a:r>
            <a:r>
              <a:rPr lang="zh-CN" altLang="en-US" sz="2400" b="1" dirty="0" smtClean="0">
                <a:solidFill>
                  <a:srgbClr val="FF0000"/>
                </a:solidFill>
                <a:latin typeface="Times New Roman" panose="02020603050405020304" pitchFamily="18" charset="0"/>
                <a:ea typeface="楷体_GB2312" pitchFamily="49" charset="-122"/>
              </a:rPr>
              <a:t>中央处理器、</a:t>
            </a:r>
            <a:r>
              <a:rPr lang="zh-CN" altLang="en-US" sz="2400" b="1" dirty="0" smtClean="0">
                <a:solidFill>
                  <a:schemeClr val="hlink"/>
                </a:solidFill>
                <a:latin typeface="Times New Roman" panose="02020603050405020304" pitchFamily="18" charset="0"/>
                <a:ea typeface="楷体_GB2312" pitchFamily="49" charset="-122"/>
              </a:rPr>
              <a:t>降温、</a:t>
            </a:r>
            <a:r>
              <a:rPr lang="zh-CN" altLang="en-US" sz="2400" b="1" dirty="0" smtClean="0">
                <a:solidFill>
                  <a:srgbClr val="BC04C0"/>
                </a:solidFill>
                <a:latin typeface="Times New Roman" panose="02020603050405020304" pitchFamily="18" charset="0"/>
                <a:ea typeface="楷体_GB2312" pitchFamily="49" charset="-122"/>
              </a:rPr>
              <a:t>技术</a:t>
            </a:r>
            <a:endParaRPr lang="en-US" altLang="zh-CN" sz="2400" b="1" dirty="0" smtClean="0">
              <a:solidFill>
                <a:srgbClr val="0070C0"/>
              </a:solidFill>
            </a:endParaRPr>
          </a:p>
          <a:p>
            <a:pPr lvl="3" indent="-457200">
              <a:spcAft>
                <a:spcPts val="1200"/>
              </a:spcAft>
              <a:buFont typeface="Wingdings" panose="05000000000000000000" pitchFamily="2" charset="2"/>
              <a:buChar char="ü"/>
            </a:pPr>
            <a:r>
              <a:rPr lang="zh-CN" altLang="en-US" sz="3200" b="1" dirty="0" smtClean="0">
                <a:latin typeface="楷体_GB2312" pitchFamily="49" charset="-122"/>
                <a:ea typeface="楷体_GB2312" pitchFamily="49" charset="-122"/>
              </a:rPr>
              <a:t>从</a:t>
            </a:r>
            <a:r>
              <a:rPr lang="zh-CN" altLang="en-US" sz="3200" b="1" dirty="0">
                <a:latin typeface="楷体_GB2312" pitchFamily="49" charset="-122"/>
                <a:ea typeface="楷体_GB2312" pitchFamily="49" charset="-122"/>
              </a:rPr>
              <a:t>内涵选词</a:t>
            </a:r>
          </a:p>
          <a:p>
            <a:pPr marL="1371600" lvl="4">
              <a:spcAft>
                <a:spcPts val="1200"/>
              </a:spcAft>
            </a:pPr>
            <a:r>
              <a:rPr lang="zh-CN" altLang="en-US" sz="2400" b="1" dirty="0">
                <a:solidFill>
                  <a:srgbClr val="003399"/>
                </a:solidFill>
                <a:latin typeface="Times New Roman" panose="02020603050405020304" pitchFamily="18" charset="0"/>
                <a:ea typeface="楷体_GB2312" pitchFamily="49" charset="-122"/>
              </a:rPr>
              <a:t>电脑、</a:t>
            </a:r>
            <a:r>
              <a:rPr lang="en-US" altLang="zh-CN" sz="2400" b="1" dirty="0">
                <a:solidFill>
                  <a:srgbClr val="FF0000"/>
                </a:solidFill>
                <a:latin typeface="Times New Roman" panose="02020603050405020304" pitchFamily="18" charset="0"/>
                <a:ea typeface="楷体_GB2312" pitchFamily="49" charset="-122"/>
              </a:rPr>
              <a:t>CPU</a:t>
            </a:r>
            <a:r>
              <a:rPr lang="zh-CN" altLang="en-US" sz="2400" b="1" dirty="0">
                <a:solidFill>
                  <a:srgbClr val="FF0000"/>
                </a:solidFill>
                <a:latin typeface="Times New Roman" panose="02020603050405020304" pitchFamily="18" charset="0"/>
                <a:ea typeface="楷体_GB2312" pitchFamily="49" charset="-122"/>
              </a:rPr>
              <a:t>、</a:t>
            </a:r>
            <a:r>
              <a:rPr lang="zh-CN" altLang="en-US" sz="2400" b="1" dirty="0">
                <a:solidFill>
                  <a:schemeClr val="hlink"/>
                </a:solidFill>
                <a:latin typeface="Times New Roman" panose="02020603050405020304" pitchFamily="18" charset="0"/>
                <a:ea typeface="楷体_GB2312" pitchFamily="49" charset="-122"/>
              </a:rPr>
              <a:t>温控、冷却、散热、</a:t>
            </a:r>
            <a:r>
              <a:rPr lang="zh-CN" altLang="en-US" sz="2400" b="1" dirty="0">
                <a:solidFill>
                  <a:srgbClr val="BC04C0"/>
                </a:solidFill>
                <a:latin typeface="Times New Roman" panose="02020603050405020304" pitchFamily="18" charset="0"/>
                <a:ea typeface="楷体_GB2312" pitchFamily="49" charset="-122"/>
              </a:rPr>
              <a:t>手段</a:t>
            </a:r>
            <a:endParaRPr lang="zh-CN" altLang="en-US" sz="2400" b="1" dirty="0">
              <a:solidFill>
                <a:srgbClr val="2F9142"/>
              </a:solidFill>
              <a:latin typeface="Times New Roman" panose="02020603050405020304" pitchFamily="18" charset="0"/>
              <a:ea typeface="楷体_GB2312" pitchFamily="49" charset="-122"/>
            </a:endParaRPr>
          </a:p>
          <a:p>
            <a:r>
              <a:rPr lang="zh-CN" altLang="en-US" b="1" dirty="0">
                <a:solidFill>
                  <a:srgbClr val="FF3300"/>
                </a:solidFill>
                <a:latin typeface="Times New Roman" panose="02020603050405020304" pitchFamily="18" charset="0"/>
                <a:ea typeface="楷体_GB2312" pitchFamily="49" charset="-122"/>
              </a:rPr>
              <a:t>	</a:t>
            </a:r>
            <a:endParaRPr lang="en-US" altLang="zh-CN" b="1" dirty="0" smtClean="0">
              <a:solidFill>
                <a:srgbClr val="FF3300"/>
              </a:solidFill>
              <a:latin typeface="Times New Roman" panose="02020603050405020304" pitchFamily="18" charset="0"/>
              <a:ea typeface="楷体_GB2312" pitchFamily="49" charset="-122"/>
            </a:endParaRPr>
          </a:p>
          <a:p>
            <a:pPr marL="1257300" lvl="2" indent="-342900">
              <a:buFont typeface="Wingdings" panose="05000000000000000000" pitchFamily="2" charset="2"/>
              <a:buChar char="l"/>
            </a:pPr>
            <a:r>
              <a:rPr lang="zh-CN" altLang="en-US" sz="2400" b="1" dirty="0" smtClean="0">
                <a:solidFill>
                  <a:srgbClr val="FF3300"/>
                </a:solidFill>
                <a:latin typeface="Times New Roman" panose="02020603050405020304" pitchFamily="18" charset="0"/>
                <a:ea typeface="楷体_GB2312" pitchFamily="49" charset="-122"/>
              </a:rPr>
              <a:t>从</a:t>
            </a:r>
            <a:r>
              <a:rPr lang="zh-CN" altLang="en-US" sz="2400" b="1" dirty="0">
                <a:solidFill>
                  <a:srgbClr val="FF3300"/>
                </a:solidFill>
                <a:latin typeface="Times New Roman" panose="02020603050405020304" pitchFamily="18" charset="0"/>
                <a:ea typeface="楷体_GB2312" pitchFamily="49" charset="-122"/>
              </a:rPr>
              <a:t>内涵选词也就是选择并列关系的词汇。</a:t>
            </a:r>
          </a:p>
          <a:p>
            <a:pPr>
              <a:spcAft>
                <a:spcPts val="1200"/>
              </a:spcAft>
              <a:buFont typeface="Wingdings" panose="05000000000000000000" pitchFamily="2" charset="2"/>
              <a:buChar char="Ø"/>
            </a:pPr>
            <a:endParaRPr lang="en-US" altLang="zh-CN" sz="4800" b="1" dirty="0" smtClean="0">
              <a:solidFill>
                <a:srgbClr val="0070C0"/>
              </a:solidFill>
            </a:endParaRPr>
          </a:p>
          <a:p>
            <a:pPr marL="914400" lvl="1" indent="-457200">
              <a:spcAft>
                <a:spcPts val="1200"/>
              </a:spcAft>
              <a:buFont typeface="Wingdings" panose="05000000000000000000" pitchFamily="2" charset="2"/>
              <a:buChar char="p"/>
            </a:pPr>
            <a:endParaRPr lang="zh-CN" altLang="en-US" sz="3200" dirty="0"/>
          </a:p>
        </p:txBody>
      </p:sp>
      <p:sp>
        <p:nvSpPr>
          <p:cNvPr id="5" name="矩形 4"/>
          <p:cNvSpPr/>
          <p:nvPr/>
        </p:nvSpPr>
        <p:spPr>
          <a:xfrm>
            <a:off x="1198662" y="404664"/>
            <a:ext cx="5262979" cy="646331"/>
          </a:xfrm>
          <a:prstGeom prst="rect">
            <a:avLst/>
          </a:prstGeom>
        </p:spPr>
        <p:txBody>
          <a:bodyPr wrap="none">
            <a:spAutoFit/>
          </a:bodyPr>
          <a:lstStyle/>
          <a:p>
            <a:r>
              <a:rPr lang="zh-CN" altLang="en-US" sz="3600" b="1" dirty="0">
                <a:solidFill>
                  <a:srgbClr val="C00000"/>
                </a:solidFill>
              </a:rPr>
              <a:t>从课题字面和内涵中选词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left)">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wipe(left)">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0482019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5671" y="1412776"/>
            <a:ext cx="11377430" cy="4016484"/>
          </a:xfrm>
          <a:prstGeom prst="rect">
            <a:avLst/>
          </a:prstGeom>
          <a:noFill/>
        </p:spPr>
        <p:txBody>
          <a:bodyPr wrap="square" rtlCol="0">
            <a:spAutoFit/>
          </a:bodyPr>
          <a:lstStyle/>
          <a:p>
            <a:pPr marL="0" lvl="1">
              <a:spcAft>
                <a:spcPts val="1200"/>
              </a:spcAft>
              <a:buFont typeface="Wingdings" panose="05000000000000000000" pitchFamily="2" charset="2"/>
              <a:buChar char="Ø"/>
            </a:pPr>
            <a:r>
              <a:rPr lang="zh-CN" altLang="en-US" sz="3200" b="1" dirty="0" smtClean="0">
                <a:solidFill>
                  <a:srgbClr val="FF0000"/>
                </a:solidFill>
                <a:latin typeface="Times New Roman" panose="02020603050405020304" pitchFamily="18" charset="0"/>
                <a:ea typeface="楷体_GB2312" pitchFamily="49" charset="-122"/>
              </a:rPr>
              <a:t>汽车</a:t>
            </a:r>
            <a:r>
              <a:rPr lang="zh-CN" altLang="en-US" sz="3200" b="1" dirty="0">
                <a:solidFill>
                  <a:srgbClr val="FF0000"/>
                </a:solidFill>
                <a:latin typeface="Times New Roman" panose="02020603050405020304" pitchFamily="18" charset="0"/>
                <a:ea typeface="楷体_GB2312" pitchFamily="49" charset="-122"/>
              </a:rPr>
              <a:t>尾气对人类健康的影响及治理</a:t>
            </a:r>
          </a:p>
          <a:p>
            <a:pPr lvl="3" indent="-457200">
              <a:spcAft>
                <a:spcPts val="1200"/>
              </a:spcAft>
              <a:buFont typeface="Wingdings" panose="05000000000000000000" pitchFamily="2" charset="2"/>
              <a:buChar char="ü"/>
            </a:pPr>
            <a:r>
              <a:rPr lang="zh-CN" altLang="en-US" sz="2800" b="1" dirty="0">
                <a:latin typeface="楷体_GB2312" pitchFamily="49" charset="-122"/>
                <a:ea typeface="楷体_GB2312" pitchFamily="49" charset="-122"/>
              </a:rPr>
              <a:t>选择实词：汽车、尾气、人类健康、影响、治理</a:t>
            </a:r>
          </a:p>
          <a:p>
            <a:pPr lvl="3" indent="-457200">
              <a:spcAft>
                <a:spcPts val="1800"/>
              </a:spcAft>
              <a:buFont typeface="Wingdings" panose="05000000000000000000" pitchFamily="2" charset="2"/>
              <a:buChar char="ü"/>
            </a:pPr>
            <a:r>
              <a:rPr lang="zh-CN" altLang="en-US" sz="2800" b="1" dirty="0" smtClean="0">
                <a:solidFill>
                  <a:srgbClr val="0070C0"/>
                </a:solidFill>
                <a:latin typeface="楷体_GB2312" pitchFamily="49" charset="-122"/>
                <a:ea typeface="楷体_GB2312" pitchFamily="49" charset="-122"/>
              </a:rPr>
              <a:t>不</a:t>
            </a:r>
            <a:r>
              <a:rPr lang="zh-CN" altLang="en-US" sz="2800" b="1" dirty="0">
                <a:solidFill>
                  <a:srgbClr val="0070C0"/>
                </a:solidFill>
                <a:latin typeface="楷体_GB2312" pitchFamily="49" charset="-122"/>
                <a:ea typeface="楷体_GB2312" pitchFamily="49" charset="-122"/>
              </a:rPr>
              <a:t>选虚词：对、的、</a:t>
            </a:r>
            <a:r>
              <a:rPr lang="zh-CN" altLang="en-US" sz="2800" b="1" dirty="0" smtClean="0">
                <a:solidFill>
                  <a:srgbClr val="0070C0"/>
                </a:solidFill>
                <a:latin typeface="楷体_GB2312" pitchFamily="49" charset="-122"/>
                <a:ea typeface="楷体_GB2312" pitchFamily="49" charset="-122"/>
              </a:rPr>
              <a:t>及</a:t>
            </a:r>
            <a:endParaRPr lang="en-US" altLang="zh-CN" sz="2800" b="1" dirty="0" smtClean="0">
              <a:solidFill>
                <a:srgbClr val="0070C0"/>
              </a:solidFill>
              <a:latin typeface="楷体_GB2312" pitchFamily="49" charset="-122"/>
              <a:ea typeface="楷体_GB2312" pitchFamily="49" charset="-122"/>
            </a:endParaRPr>
          </a:p>
          <a:p>
            <a:pPr marL="914400" lvl="3">
              <a:spcAft>
                <a:spcPts val="1200"/>
              </a:spcAft>
            </a:pPr>
            <a:r>
              <a:rPr lang="zh-CN" altLang="en-US" sz="2800" b="1" dirty="0" smtClean="0">
                <a:latin typeface="Times New Roman" panose="02020603050405020304" pitchFamily="18" charset="0"/>
                <a:ea typeface="楷体_GB2312" pitchFamily="49" charset="-122"/>
              </a:rPr>
              <a:t>另外</a:t>
            </a:r>
            <a:r>
              <a:rPr lang="zh-CN" altLang="en-US" sz="2800" b="1" dirty="0">
                <a:latin typeface="Times New Roman" panose="02020603050405020304" pitchFamily="18" charset="0"/>
                <a:ea typeface="楷体_GB2312" pitchFamily="49" charset="-122"/>
              </a:rPr>
              <a:t>含有年代的课题，不选</a:t>
            </a:r>
            <a:r>
              <a:rPr lang="zh-CN" altLang="en-US" sz="2800" b="1" dirty="0" smtClean="0">
                <a:latin typeface="Times New Roman" panose="02020603050405020304" pitchFamily="18" charset="0"/>
                <a:ea typeface="楷体_GB2312" pitchFamily="49" charset="-122"/>
              </a:rPr>
              <a:t>年代</a:t>
            </a:r>
            <a:endParaRPr lang="en-US" altLang="zh-CN" sz="2800" b="1" dirty="0" smtClean="0">
              <a:latin typeface="Times New Roman" panose="02020603050405020304" pitchFamily="18" charset="0"/>
              <a:ea typeface="楷体_GB2312" pitchFamily="49" charset="-122"/>
            </a:endParaRPr>
          </a:p>
          <a:p>
            <a:pPr lvl="3" indent="-457200">
              <a:spcAft>
                <a:spcPts val="600"/>
              </a:spcAft>
              <a:buFont typeface="Wingdings" panose="05000000000000000000" pitchFamily="2" charset="2"/>
              <a:buChar char="ü"/>
            </a:pPr>
            <a:r>
              <a:rPr lang="zh-CN" altLang="en-US" sz="2400" b="1" dirty="0">
                <a:solidFill>
                  <a:srgbClr val="FF0000"/>
                </a:solidFill>
                <a:latin typeface="楷体_GB2312" pitchFamily="49" charset="-122"/>
                <a:ea typeface="楷体_GB2312" pitchFamily="49" charset="-122"/>
              </a:rPr>
              <a:t>最新</a:t>
            </a:r>
            <a:r>
              <a:rPr lang="zh-CN" altLang="en-US" sz="2400" b="1" dirty="0">
                <a:latin typeface="楷体_GB2312" pitchFamily="49" charset="-122"/>
                <a:ea typeface="楷体_GB2312" pitchFamily="49" charset="-122"/>
              </a:rPr>
              <a:t>计算机通信技术</a:t>
            </a:r>
          </a:p>
          <a:p>
            <a:pPr lvl="3" indent="-457200">
              <a:spcAft>
                <a:spcPts val="600"/>
              </a:spcAft>
              <a:buFont typeface="Wingdings" panose="05000000000000000000" pitchFamily="2" charset="2"/>
              <a:buChar char="ü"/>
            </a:pPr>
            <a:r>
              <a:rPr lang="en-US" altLang="zh-CN" sz="2400" b="1" dirty="0" smtClean="0">
                <a:solidFill>
                  <a:srgbClr val="FF0000"/>
                </a:solidFill>
                <a:latin typeface="Times New Roman" panose="02020603050405020304" pitchFamily="18" charset="0"/>
                <a:ea typeface="楷体_GB2312" pitchFamily="49" charset="-122"/>
                <a:cs typeface="Times New Roman" panose="02020603050405020304" pitchFamily="18" charset="0"/>
              </a:rPr>
              <a:t>2001</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b="1" dirty="0" smtClean="0">
                <a:solidFill>
                  <a:srgbClr val="FF0000"/>
                </a:solidFill>
                <a:latin typeface="Times New Roman" panose="02020603050405020304" pitchFamily="18" charset="0"/>
                <a:ea typeface="楷体_GB2312" pitchFamily="49" charset="-122"/>
                <a:cs typeface="Times New Roman" panose="02020603050405020304" pitchFamily="18" charset="0"/>
              </a:rPr>
              <a:t>2011</a:t>
            </a:r>
            <a:r>
              <a:rPr lang="zh-CN" altLang="en-US" sz="2400" b="1" dirty="0">
                <a:latin typeface="楷体_GB2312" pitchFamily="49" charset="-122"/>
                <a:ea typeface="楷体_GB2312" pitchFamily="49" charset="-122"/>
              </a:rPr>
              <a:t>年世界汽车制造业的发展</a:t>
            </a:r>
          </a:p>
          <a:p>
            <a:pPr marL="914400" lvl="3">
              <a:spcAft>
                <a:spcPts val="600"/>
              </a:spcAft>
            </a:pPr>
            <a:r>
              <a:rPr lang="zh-CN" altLang="en-US" sz="2800" b="1" dirty="0">
                <a:solidFill>
                  <a:srgbClr val="0070C0"/>
                </a:solidFill>
                <a:latin typeface="楷体_GB2312" pitchFamily="49" charset="-122"/>
                <a:ea typeface="楷体_GB2312" pitchFamily="49" charset="-122"/>
              </a:rPr>
              <a:t>不选“最新”也不选“</a:t>
            </a:r>
            <a:r>
              <a:rPr lang="en-US" altLang="zh-CN" sz="2800" b="1" dirty="0" smtClean="0">
                <a:solidFill>
                  <a:srgbClr val="0070C0"/>
                </a:solidFill>
                <a:latin typeface="楷体_GB2312" pitchFamily="49" charset="-122"/>
                <a:ea typeface="楷体_GB2312" pitchFamily="49" charset="-122"/>
              </a:rPr>
              <a:t>2001</a:t>
            </a:r>
            <a:r>
              <a:rPr lang="en-US" altLang="zh-CN" sz="2800" b="1" dirty="0">
                <a:solidFill>
                  <a:srgbClr val="0070C0"/>
                </a:solidFill>
                <a:latin typeface="楷体_GB2312" pitchFamily="49" charset="-122"/>
                <a:ea typeface="楷体_GB2312" pitchFamily="49" charset="-122"/>
              </a:rPr>
              <a:t>-</a:t>
            </a:r>
            <a:r>
              <a:rPr lang="en-US" altLang="zh-CN" sz="2800" b="1" dirty="0" smtClean="0">
                <a:solidFill>
                  <a:srgbClr val="0070C0"/>
                </a:solidFill>
                <a:latin typeface="楷体_GB2312" pitchFamily="49" charset="-122"/>
                <a:ea typeface="楷体_GB2312" pitchFamily="49" charset="-122"/>
              </a:rPr>
              <a:t>2011</a:t>
            </a:r>
            <a:r>
              <a:rPr lang="en-US" altLang="zh-CN" sz="2800" b="1" dirty="0">
                <a:solidFill>
                  <a:srgbClr val="0070C0"/>
                </a:solidFill>
                <a:latin typeface="楷体_GB2312" pitchFamily="49" charset="-122"/>
                <a:ea typeface="楷体_GB2312" pitchFamily="49" charset="-122"/>
              </a:rPr>
              <a:t>”</a:t>
            </a:r>
            <a:r>
              <a:rPr lang="zh-CN" altLang="en-US" sz="2800" b="1" dirty="0">
                <a:solidFill>
                  <a:srgbClr val="0070C0"/>
                </a:solidFill>
                <a:latin typeface="楷体_GB2312" pitchFamily="49" charset="-122"/>
                <a:ea typeface="楷体_GB2312" pitchFamily="49" charset="-122"/>
              </a:rPr>
              <a:t>。</a:t>
            </a:r>
          </a:p>
        </p:txBody>
      </p:sp>
      <p:sp>
        <p:nvSpPr>
          <p:cNvPr id="8" name="线形标注 1 7"/>
          <p:cNvSpPr/>
          <p:nvPr/>
        </p:nvSpPr>
        <p:spPr>
          <a:xfrm>
            <a:off x="9219719" y="4788934"/>
            <a:ext cx="1515260" cy="800307"/>
          </a:xfrm>
          <a:prstGeom prst="borderCallout1">
            <a:avLst>
              <a:gd name="adj1" fmla="val 49845"/>
              <a:gd name="adj2" fmla="val -2777"/>
              <a:gd name="adj3" fmla="val 79288"/>
              <a:gd name="adj4" fmla="val -31482"/>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可通过对检索结果时间限制实现</a:t>
            </a:r>
            <a:endParaRPr lang="zh-CN" altLang="en-US" sz="1400" b="1" dirty="0"/>
          </a:p>
        </p:txBody>
      </p:sp>
      <p:sp>
        <p:nvSpPr>
          <p:cNvPr id="5" name="矩形 4"/>
          <p:cNvSpPr/>
          <p:nvPr/>
        </p:nvSpPr>
        <p:spPr>
          <a:xfrm>
            <a:off x="1270670" y="404664"/>
            <a:ext cx="3877985" cy="646331"/>
          </a:xfrm>
          <a:prstGeom prst="rect">
            <a:avLst/>
          </a:prstGeom>
        </p:spPr>
        <p:txBody>
          <a:bodyPr wrap="none">
            <a:spAutoFit/>
          </a:bodyPr>
          <a:lstStyle/>
          <a:p>
            <a:r>
              <a:rPr lang="zh-CN" altLang="en-US" sz="3600" b="1" dirty="0">
                <a:solidFill>
                  <a:srgbClr val="C00000"/>
                </a:solidFill>
              </a:rPr>
              <a:t>选择实词不选虚词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wipe(left)">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left)">
                                      <p:cBhvr>
                                        <p:cTn id="16" dur="500"/>
                                        <p:tgtEl>
                                          <p:spTgt spid="7">
                                            <p:txEl>
                                              <p:pRg st="3" end="3"/>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wipe(left)">
                                      <p:cBhvr>
                                        <p:cTn id="20" dur="500"/>
                                        <p:tgtEl>
                                          <p:spTgt spid="7">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wipe(left)">
                                      <p:cBhvr>
                                        <p:cTn id="23" dur="500"/>
                                        <p:tgtEl>
                                          <p:spTgt spid="7">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wipe(left)">
                                      <p:cBhvr>
                                        <p:cTn id="26" dur="500"/>
                                        <p:tgtEl>
                                          <p:spTgt spid="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93601643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98545" y="1556792"/>
            <a:ext cx="11377430" cy="2243691"/>
          </a:xfrm>
          <a:prstGeom prst="rect">
            <a:avLst/>
          </a:prstGeom>
          <a:noFill/>
        </p:spPr>
        <p:txBody>
          <a:bodyPr wrap="square" rtlCol="0">
            <a:spAutoFit/>
          </a:bodyPr>
          <a:lstStyle/>
          <a:p>
            <a:pPr lvl="2" indent="-457200">
              <a:lnSpc>
                <a:spcPct val="120000"/>
              </a:lnSpc>
              <a:spcAft>
                <a:spcPts val="1200"/>
              </a:spcAft>
              <a:buFont typeface="Wingdings" panose="05000000000000000000" pitchFamily="2" charset="2"/>
              <a:buChar char="p"/>
            </a:pPr>
            <a:r>
              <a:rPr lang="zh-CN" altLang="en-US" sz="3200" dirty="0" smtClean="0"/>
              <a:t>复合</a:t>
            </a:r>
            <a:r>
              <a:rPr lang="zh-CN" altLang="en-US" sz="3200" dirty="0"/>
              <a:t>词汇也叫复合词，是由</a:t>
            </a:r>
            <a:r>
              <a:rPr lang="zh-CN" altLang="en-US" sz="3200" b="1" dirty="0"/>
              <a:t>两个及两个以上的单元词构成</a:t>
            </a:r>
            <a:r>
              <a:rPr lang="zh-CN" altLang="en-US" sz="3200" dirty="0"/>
              <a:t>。</a:t>
            </a:r>
            <a:endParaRPr lang="en-US" altLang="zh-CN" sz="3200" dirty="0"/>
          </a:p>
          <a:p>
            <a:pPr lvl="2" indent="-457200">
              <a:lnSpc>
                <a:spcPct val="120000"/>
              </a:lnSpc>
              <a:spcAft>
                <a:spcPts val="600"/>
              </a:spcAft>
              <a:buFont typeface="Wingdings" panose="05000000000000000000" pitchFamily="2" charset="2"/>
              <a:buChar char="p"/>
            </a:pPr>
            <a:r>
              <a:rPr lang="zh-CN" altLang="en-US" sz="3200" dirty="0" smtClean="0"/>
              <a:t>如：计算机技术 </a:t>
            </a:r>
            <a:endParaRPr lang="zh-CN" altLang="en-US" sz="3200" dirty="0"/>
          </a:p>
          <a:p>
            <a:pPr marL="0" lvl="1">
              <a:lnSpc>
                <a:spcPct val="120000"/>
              </a:lnSpc>
              <a:spcAft>
                <a:spcPts val="1200"/>
              </a:spcAft>
            </a:pPr>
            <a:r>
              <a:rPr lang="en-US" altLang="zh-CN" sz="4000" dirty="0" smtClean="0">
                <a:solidFill>
                  <a:srgbClr val="0070C0"/>
                </a:solidFill>
              </a:rPr>
              <a:t>	</a:t>
            </a:r>
            <a:r>
              <a:rPr lang="en-US" altLang="zh-CN" sz="4000" dirty="0">
                <a:solidFill>
                  <a:srgbClr val="0070C0"/>
                </a:solidFill>
              </a:rPr>
              <a:t> </a:t>
            </a:r>
            <a:r>
              <a:rPr lang="en-US" altLang="zh-CN" sz="4000" dirty="0" smtClean="0">
                <a:solidFill>
                  <a:srgbClr val="0070C0"/>
                </a:solidFill>
              </a:rPr>
              <a:t>      </a:t>
            </a:r>
            <a:r>
              <a:rPr lang="zh-CN" altLang="en-US" sz="3200" dirty="0" smtClean="0"/>
              <a:t>是</a:t>
            </a:r>
            <a:r>
              <a:rPr lang="zh-CN" altLang="en-US" sz="3200" dirty="0"/>
              <a:t>由</a:t>
            </a:r>
            <a:r>
              <a:rPr lang="zh-CN" altLang="en-US" sz="3200" b="1" dirty="0">
                <a:solidFill>
                  <a:srgbClr val="FF0000"/>
                </a:solidFill>
              </a:rPr>
              <a:t>计算机</a:t>
            </a:r>
            <a:r>
              <a:rPr lang="zh-CN" altLang="en-US" sz="3200" dirty="0"/>
              <a:t>和</a:t>
            </a:r>
            <a:r>
              <a:rPr lang="zh-CN" altLang="en-US" sz="3200" b="1" dirty="0">
                <a:solidFill>
                  <a:srgbClr val="FF0000"/>
                </a:solidFill>
              </a:rPr>
              <a:t>技术</a:t>
            </a:r>
            <a:r>
              <a:rPr lang="zh-CN" altLang="en-US" sz="3200" dirty="0"/>
              <a:t>两个单元词组成</a:t>
            </a:r>
            <a:r>
              <a:rPr lang="zh-CN" altLang="en-US" sz="3200" dirty="0" smtClean="0"/>
              <a:t>。</a:t>
            </a:r>
            <a:endParaRPr lang="zh-CN" altLang="en-US" sz="3200" dirty="0"/>
          </a:p>
        </p:txBody>
      </p:sp>
      <p:sp>
        <p:nvSpPr>
          <p:cNvPr id="5" name="矩形 4"/>
          <p:cNvSpPr/>
          <p:nvPr/>
        </p:nvSpPr>
        <p:spPr>
          <a:xfrm>
            <a:off x="982638" y="260648"/>
            <a:ext cx="6186309" cy="646331"/>
          </a:xfrm>
          <a:prstGeom prst="rect">
            <a:avLst/>
          </a:prstGeom>
        </p:spPr>
        <p:txBody>
          <a:bodyPr wrap="none">
            <a:spAutoFit/>
          </a:bodyPr>
          <a:lstStyle/>
          <a:p>
            <a:r>
              <a:rPr lang="zh-CN" altLang="en-US" sz="3600" b="1" dirty="0" smtClean="0">
                <a:solidFill>
                  <a:srgbClr val="C00000"/>
                </a:solidFill>
              </a:rPr>
              <a:t>选择</a:t>
            </a:r>
            <a:r>
              <a:rPr lang="zh-CN" altLang="en-US" sz="3600" b="1" dirty="0">
                <a:solidFill>
                  <a:srgbClr val="C00000"/>
                </a:solidFill>
              </a:rPr>
              <a:t>最小词汇、少选复合词汇</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sp>
        <p:nvSpPr>
          <p:cNvPr id="8" name="TextBox 7"/>
          <p:cNvSpPr txBox="1"/>
          <p:nvPr/>
        </p:nvSpPr>
        <p:spPr>
          <a:xfrm>
            <a:off x="550590" y="1556792"/>
            <a:ext cx="11377430" cy="2822311"/>
          </a:xfrm>
          <a:prstGeom prst="rect">
            <a:avLst/>
          </a:prstGeom>
          <a:noFill/>
        </p:spPr>
        <p:txBody>
          <a:bodyPr wrap="square" rtlCol="0">
            <a:spAutoFit/>
          </a:bodyPr>
          <a:lstStyle/>
          <a:p>
            <a:pPr>
              <a:spcAft>
                <a:spcPts val="1200"/>
              </a:spcAft>
            </a:pPr>
            <a:r>
              <a:rPr lang="zh-CN" altLang="en-US" sz="3200" dirty="0" smtClean="0">
                <a:latin typeface="楷体_GB2312" pitchFamily="49" charset="-122"/>
                <a:ea typeface="楷体_GB2312" pitchFamily="49" charset="-122"/>
              </a:rPr>
              <a:t>信息检索的概念</a:t>
            </a:r>
            <a:endParaRPr lang="en-US" altLang="zh-CN" sz="3200" dirty="0" smtClean="0">
              <a:latin typeface="楷体_GB2312" pitchFamily="49" charset="-122"/>
              <a:ea typeface="楷体_GB2312" pitchFamily="49" charset="-122"/>
            </a:endParaRPr>
          </a:p>
          <a:p>
            <a:pPr marL="1257300" lvl="2"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信息检索的类型</a:t>
            </a:r>
            <a:endParaRPr lang="en-US" altLang="zh-CN" sz="3200" dirty="0" smtClean="0">
              <a:latin typeface="楷体_GB2312" pitchFamily="49" charset="-122"/>
              <a:ea typeface="楷体_GB2312" pitchFamily="49" charset="-122"/>
            </a:endParaRPr>
          </a:p>
          <a:p>
            <a:pPr marL="1257300" lvl="2"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信息检索的作用</a:t>
            </a:r>
            <a:endParaRPr lang="en-US" altLang="zh-CN" sz="32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anose="05000000000000000000" pitchFamily="2" charset="2"/>
              <a:buChar char="p"/>
            </a:pPr>
            <a:endParaRPr lang="zh-CN" altLang="en-US" sz="2800" dirty="0" smtClean="0">
              <a:latin typeface="楷体_GB2312" pitchFamily="49" charset="-122"/>
              <a:ea typeface="楷体_GB2312" pitchFamily="49" charset="-122"/>
            </a:endParaRPr>
          </a:p>
        </p:txBody>
      </p:sp>
      <p:graphicFrame>
        <p:nvGraphicFramePr>
          <p:cNvPr id="7" name="图示 6"/>
          <p:cNvGraphicFramePr/>
          <p:nvPr>
            <p:extLst>
              <p:ext uri="{D42A27DB-BD31-4B8C-83A1-F6EECF244321}">
                <p14:modId xmlns:p14="http://schemas.microsoft.com/office/powerpoint/2010/main" val="151998339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191940" y="260648"/>
            <a:ext cx="3262432" cy="707886"/>
          </a:xfrm>
          <a:prstGeom prst="rect">
            <a:avLst/>
          </a:prstGeom>
        </p:spPr>
        <p:txBody>
          <a:bodyPr wrap="none">
            <a:spAutoFit/>
          </a:bodyPr>
          <a:lstStyle/>
          <a:p>
            <a:r>
              <a:rPr lang="zh-CN" altLang="en-US" sz="4000" dirty="0">
                <a:solidFill>
                  <a:srgbClr val="C00000"/>
                </a:solidFill>
              </a:rPr>
              <a:t>信息检索概述</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923789302"/>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矩形 23"/>
          <p:cNvSpPr/>
          <p:nvPr/>
        </p:nvSpPr>
        <p:spPr>
          <a:xfrm>
            <a:off x="8666445" y="2924945"/>
            <a:ext cx="2996655" cy="7986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使用</a:t>
            </a:r>
            <a:r>
              <a:rPr lang="zh-CN" altLang="en-US" sz="2400" b="1" dirty="0" smtClean="0">
                <a:solidFill>
                  <a:srgbClr val="FF0000"/>
                </a:solidFill>
              </a:rPr>
              <a:t>非复合词</a:t>
            </a:r>
            <a:r>
              <a:rPr lang="zh-CN" altLang="en-US" sz="2400" b="1" dirty="0" smtClean="0">
                <a:solidFill>
                  <a:schemeClr val="tx1"/>
                </a:solidFill>
              </a:rPr>
              <a:t>，查得更</a:t>
            </a:r>
            <a:r>
              <a:rPr lang="zh-CN" altLang="en-US" sz="2400" b="1" dirty="0" smtClean="0">
                <a:solidFill>
                  <a:srgbClr val="FF0000"/>
                </a:solidFill>
              </a:rPr>
              <a:t>全</a:t>
            </a:r>
            <a:r>
              <a:rPr lang="zh-CN" altLang="en-US" sz="2400" b="1" dirty="0" smtClean="0">
                <a:solidFill>
                  <a:schemeClr val="tx1"/>
                </a:solidFill>
              </a:rPr>
              <a:t>！</a:t>
            </a:r>
            <a:endParaRPr lang="zh-CN" altLang="en-US" sz="2400" b="1" dirty="0">
              <a:solidFill>
                <a:schemeClr val="tx1"/>
              </a:solidFill>
            </a:endParaRPr>
          </a:p>
        </p:txBody>
      </p:sp>
      <p:pic>
        <p:nvPicPr>
          <p:cNvPr id="16" name="Picture 5"/>
          <p:cNvPicPr>
            <a:picLocks noChangeAspect="1" noChangeArrowheads="1"/>
          </p:cNvPicPr>
          <p:nvPr/>
        </p:nvPicPr>
        <p:blipFill>
          <a:blip r:embed="rId8" cstate="print"/>
          <a:srcRect/>
          <a:stretch>
            <a:fillRect/>
          </a:stretch>
        </p:blipFill>
        <p:spPr bwMode="auto">
          <a:xfrm>
            <a:off x="529559" y="1523782"/>
            <a:ext cx="5729833" cy="2391332"/>
          </a:xfrm>
          <a:prstGeom prst="rect">
            <a:avLst/>
          </a:prstGeom>
          <a:noFill/>
          <a:ln w="12700" cap="sq">
            <a:solidFill>
              <a:schemeClr val="accent1"/>
            </a:solidFill>
            <a:miter lim="800000"/>
            <a:headEnd type="none" w="sm" len="sm"/>
            <a:tailEnd type="none" w="sm" len="sm"/>
          </a:ln>
        </p:spPr>
      </p:pic>
      <p:pic>
        <p:nvPicPr>
          <p:cNvPr id="17" name="Picture 4"/>
          <p:cNvPicPr>
            <a:picLocks noChangeAspect="1" noChangeArrowheads="1"/>
          </p:cNvPicPr>
          <p:nvPr/>
        </p:nvPicPr>
        <p:blipFill>
          <a:blip r:embed="rId9" cstate="print"/>
          <a:srcRect/>
          <a:stretch>
            <a:fillRect/>
          </a:stretch>
        </p:blipFill>
        <p:spPr bwMode="auto">
          <a:xfrm>
            <a:off x="522762" y="4005065"/>
            <a:ext cx="5736631" cy="2324503"/>
          </a:xfrm>
          <a:prstGeom prst="rect">
            <a:avLst/>
          </a:prstGeom>
          <a:noFill/>
          <a:ln w="12700" cap="sq">
            <a:solidFill>
              <a:schemeClr val="accent1"/>
            </a:solidFill>
            <a:miter lim="800000"/>
            <a:headEnd type="none" w="sm" len="sm"/>
            <a:tailEnd type="none" w="sm" len="sm"/>
          </a:ln>
        </p:spPr>
      </p:pic>
      <p:sp>
        <p:nvSpPr>
          <p:cNvPr id="18" name="Oval 23"/>
          <p:cNvSpPr>
            <a:spLocks noChangeArrowheads="1"/>
          </p:cNvSpPr>
          <p:nvPr/>
        </p:nvSpPr>
        <p:spPr bwMode="auto">
          <a:xfrm>
            <a:off x="529559" y="2268000"/>
            <a:ext cx="768249" cy="28575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5" name="Oval 23"/>
          <p:cNvSpPr>
            <a:spLocks noChangeArrowheads="1"/>
          </p:cNvSpPr>
          <p:nvPr/>
        </p:nvSpPr>
        <p:spPr bwMode="auto">
          <a:xfrm>
            <a:off x="1142817" y="1916832"/>
            <a:ext cx="1469395" cy="254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6" name="线形标注 1 25"/>
          <p:cNvSpPr/>
          <p:nvPr/>
        </p:nvSpPr>
        <p:spPr>
          <a:xfrm>
            <a:off x="6952351" y="1572048"/>
            <a:ext cx="1734806" cy="632817"/>
          </a:xfrm>
          <a:prstGeom prst="borderCallout1">
            <a:avLst>
              <a:gd name="adj1" fmla="val 49845"/>
              <a:gd name="adj2" fmla="val -2777"/>
              <a:gd name="adj3" fmla="val 71535"/>
              <a:gd name="adj4" fmla="val -12907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b="1" dirty="0"/>
              <a:t>复合词，</a:t>
            </a:r>
          </a:p>
          <a:p>
            <a:pPr algn="ctr"/>
            <a:r>
              <a:rPr lang="zh-CN" altLang="en-US" sz="1600" b="1" dirty="0"/>
              <a:t>结果</a:t>
            </a:r>
            <a:r>
              <a:rPr lang="en-US" altLang="zh-CN" sz="1600" b="1" dirty="0" smtClean="0"/>
              <a:t>1809</a:t>
            </a:r>
            <a:r>
              <a:rPr lang="zh-CN" altLang="en-US" sz="1600" b="1" dirty="0" smtClean="0"/>
              <a:t>条</a:t>
            </a:r>
            <a:endParaRPr lang="zh-CN" altLang="en-US" sz="1600" b="1" dirty="0"/>
          </a:p>
        </p:txBody>
      </p:sp>
      <p:sp>
        <p:nvSpPr>
          <p:cNvPr id="27" name="Oval 23"/>
          <p:cNvSpPr>
            <a:spLocks noChangeArrowheads="1"/>
          </p:cNvSpPr>
          <p:nvPr/>
        </p:nvSpPr>
        <p:spPr bwMode="auto">
          <a:xfrm>
            <a:off x="1295831" y="4356000"/>
            <a:ext cx="1469395" cy="254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8" name="Oval 23"/>
          <p:cNvSpPr>
            <a:spLocks noChangeArrowheads="1"/>
          </p:cNvSpPr>
          <p:nvPr/>
        </p:nvSpPr>
        <p:spPr bwMode="auto">
          <a:xfrm>
            <a:off x="522761" y="4726425"/>
            <a:ext cx="768249" cy="28575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9" name="线形标注 1 28"/>
          <p:cNvSpPr/>
          <p:nvPr/>
        </p:nvSpPr>
        <p:spPr>
          <a:xfrm>
            <a:off x="6947514" y="4103798"/>
            <a:ext cx="1835642" cy="632817"/>
          </a:xfrm>
          <a:prstGeom prst="borderCallout1">
            <a:avLst>
              <a:gd name="adj1" fmla="val 49845"/>
              <a:gd name="adj2" fmla="val -2777"/>
              <a:gd name="adj3" fmla="val 65257"/>
              <a:gd name="adj4" fmla="val -1345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b="1" dirty="0"/>
              <a:t>非复合词，</a:t>
            </a:r>
            <a:r>
              <a:rPr lang="zh-CN" altLang="en-US" sz="1600" b="1" dirty="0" smtClean="0"/>
              <a:t>结果</a:t>
            </a:r>
            <a:r>
              <a:rPr lang="en-US" altLang="zh-CN" sz="1600" b="1" dirty="0" smtClean="0"/>
              <a:t>6992</a:t>
            </a:r>
            <a:r>
              <a:rPr lang="zh-CN" altLang="en-US" sz="1600" b="1" dirty="0" smtClean="0"/>
              <a:t>条</a:t>
            </a:r>
            <a:endParaRPr lang="zh-CN" altLang="en-US" sz="1600" b="1" dirty="0"/>
          </a:p>
        </p:txBody>
      </p:sp>
      <p:sp>
        <p:nvSpPr>
          <p:cNvPr id="5" name="矩形 4"/>
          <p:cNvSpPr/>
          <p:nvPr/>
        </p:nvSpPr>
        <p:spPr>
          <a:xfrm>
            <a:off x="1142817" y="332656"/>
            <a:ext cx="4698722" cy="584775"/>
          </a:xfrm>
          <a:prstGeom prst="rect">
            <a:avLst/>
          </a:prstGeom>
        </p:spPr>
        <p:txBody>
          <a:bodyPr wrap="none">
            <a:spAutoFit/>
          </a:bodyPr>
          <a:lstStyle/>
          <a:p>
            <a:r>
              <a:rPr lang="zh-CN" altLang="en-US" sz="3200" b="1" dirty="0">
                <a:solidFill>
                  <a:srgbClr val="C00000"/>
                </a:solidFill>
              </a:rPr>
              <a:t>不选复合词能提高查全率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167672247"/>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85671" y="404664"/>
            <a:ext cx="11377430" cy="2492990"/>
          </a:xfrm>
          <a:prstGeom prst="rect">
            <a:avLst/>
          </a:prstGeom>
          <a:noFill/>
        </p:spPr>
        <p:txBody>
          <a:bodyPr wrap="square" rtlCol="0">
            <a:spAutoFit/>
          </a:bodyPr>
          <a:lstStyle/>
          <a:p>
            <a:pPr marL="0"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检索</a:t>
            </a:r>
            <a:r>
              <a:rPr lang="zh-CN" altLang="en-US" sz="4000" b="1" dirty="0">
                <a:solidFill>
                  <a:srgbClr val="C00000"/>
                </a:solidFill>
              </a:rPr>
              <a:t>词不能叠加选择</a:t>
            </a:r>
          </a:p>
          <a:p>
            <a:pPr lvl="2" indent="-457200">
              <a:spcAft>
                <a:spcPts val="1200"/>
              </a:spcAft>
              <a:buFont typeface="Wingdings" panose="05000000000000000000" pitchFamily="2" charset="2"/>
              <a:buChar char="p"/>
            </a:pPr>
            <a:endParaRPr lang="en-US" altLang="zh-CN" sz="3200" dirty="0" smtClean="0"/>
          </a:p>
          <a:p>
            <a:pPr lvl="2" indent="-457200">
              <a:spcAft>
                <a:spcPts val="1200"/>
              </a:spcAft>
              <a:buFont typeface="Wingdings" panose="05000000000000000000" pitchFamily="2" charset="2"/>
              <a:buChar char="p"/>
            </a:pPr>
            <a:r>
              <a:rPr lang="zh-CN" altLang="en-US" sz="3200" dirty="0" smtClean="0"/>
              <a:t>检索</a:t>
            </a:r>
            <a:r>
              <a:rPr lang="zh-CN" altLang="en-US" sz="3200" dirty="0"/>
              <a:t>词不能重复出现，重复出现相当于增加词频数，必然</a:t>
            </a:r>
            <a:r>
              <a:rPr lang="zh-CN" altLang="en-US" sz="3200" b="1" dirty="0">
                <a:solidFill>
                  <a:srgbClr val="FF0000"/>
                </a:solidFill>
              </a:rPr>
              <a:t>影响了查全率</a:t>
            </a:r>
            <a:r>
              <a:rPr lang="zh-CN" altLang="en-US" sz="3200" dirty="0"/>
              <a:t>。例如：计算机中央控制器的降温技术</a:t>
            </a:r>
            <a:r>
              <a:rPr lang="zh-CN" altLang="en-US" sz="3200" dirty="0" smtClean="0"/>
              <a:t>。</a:t>
            </a:r>
            <a:endParaRPr lang="zh-CN" altLang="en-US" sz="3200" dirty="0"/>
          </a:p>
        </p:txBody>
      </p:sp>
      <p:pic>
        <p:nvPicPr>
          <p:cNvPr id="8" name="Picture 1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5577"/>
          <a:stretch>
            <a:fillRect/>
          </a:stretch>
        </p:blipFill>
        <p:spPr bwMode="auto">
          <a:xfrm>
            <a:off x="527313" y="4837138"/>
            <a:ext cx="9186755" cy="1400175"/>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9" name="Picture 11"/>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4244"/>
          <a:stretch>
            <a:fillRect/>
          </a:stretch>
        </p:blipFill>
        <p:spPr bwMode="auto">
          <a:xfrm>
            <a:off x="527313" y="3277344"/>
            <a:ext cx="9186755" cy="144780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0" name="Oval 12"/>
          <p:cNvSpPr>
            <a:spLocks noChangeArrowheads="1"/>
          </p:cNvSpPr>
          <p:nvPr/>
        </p:nvSpPr>
        <p:spPr bwMode="auto">
          <a:xfrm>
            <a:off x="1390800" y="3123293"/>
            <a:ext cx="1441263"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ea typeface="宋体" panose="02010600030101010101" pitchFamily="2" charset="-122"/>
            </a:endParaRPr>
          </a:p>
        </p:txBody>
      </p:sp>
      <p:sp>
        <p:nvSpPr>
          <p:cNvPr id="11" name="Oval 13"/>
          <p:cNvSpPr>
            <a:spLocks noChangeArrowheads="1"/>
          </p:cNvSpPr>
          <p:nvPr/>
        </p:nvSpPr>
        <p:spPr bwMode="auto">
          <a:xfrm>
            <a:off x="622551" y="3411423"/>
            <a:ext cx="480420"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ea typeface="宋体" panose="02010600030101010101" pitchFamily="2" charset="-122"/>
            </a:endParaRPr>
          </a:p>
        </p:txBody>
      </p:sp>
      <p:sp>
        <p:nvSpPr>
          <p:cNvPr id="12" name="Oval 14"/>
          <p:cNvSpPr>
            <a:spLocks noChangeArrowheads="1"/>
          </p:cNvSpPr>
          <p:nvPr/>
        </p:nvSpPr>
        <p:spPr bwMode="auto">
          <a:xfrm>
            <a:off x="1295564" y="4683879"/>
            <a:ext cx="255677"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ea typeface="宋体" panose="02010600030101010101" pitchFamily="2" charset="-122"/>
            </a:endParaRPr>
          </a:p>
        </p:txBody>
      </p:sp>
      <p:sp>
        <p:nvSpPr>
          <p:cNvPr id="13" name="Oval 15"/>
          <p:cNvSpPr>
            <a:spLocks noChangeArrowheads="1"/>
          </p:cNvSpPr>
          <p:nvPr/>
        </p:nvSpPr>
        <p:spPr bwMode="auto">
          <a:xfrm>
            <a:off x="527314" y="4953753"/>
            <a:ext cx="480421"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ea typeface="宋体" panose="02010600030101010101" pitchFamily="2" charset="-122"/>
            </a:endParaRPr>
          </a:p>
        </p:txBody>
      </p:sp>
      <p:sp>
        <p:nvSpPr>
          <p:cNvPr id="14" name="Text Box 16"/>
          <p:cNvSpPr txBox="1">
            <a:spLocks noChangeArrowheads="1"/>
          </p:cNvSpPr>
          <p:nvPr/>
        </p:nvSpPr>
        <p:spPr bwMode="auto">
          <a:xfrm>
            <a:off x="5229934" y="5484838"/>
            <a:ext cx="2399988" cy="479425"/>
          </a:xfrm>
          <a:prstGeom prst="rect">
            <a:avLst/>
          </a:prstGeom>
          <a:noFill/>
          <a:ln w="22225">
            <a:solidFill>
              <a:srgbClr val="FF00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sz="4800">
                <a:solidFill>
                  <a:schemeClr val="tx1"/>
                </a:solidFill>
                <a:latin typeface="Arial" panose="020B0604020202020204" pitchFamily="34" charset="0"/>
              </a:defRPr>
            </a:lvl1pPr>
            <a:lvl2pPr marL="742950" indent="-285750" eaLnBrk="0" hangingPunct="0">
              <a:defRPr sz="4800">
                <a:solidFill>
                  <a:schemeClr val="tx1"/>
                </a:solidFill>
                <a:latin typeface="Arial" panose="020B0604020202020204" pitchFamily="34" charset="0"/>
              </a:defRPr>
            </a:lvl2pPr>
            <a:lvl3pPr marL="1143000" indent="-228600" eaLnBrk="0" hangingPunct="0">
              <a:defRPr sz="4800">
                <a:solidFill>
                  <a:schemeClr val="tx1"/>
                </a:solidFill>
                <a:latin typeface="Arial" panose="020B0604020202020204" pitchFamily="34" charset="0"/>
              </a:defRPr>
            </a:lvl3pPr>
            <a:lvl4pPr marL="1600200" indent="-228600" eaLnBrk="0" hangingPunct="0">
              <a:defRPr sz="4800">
                <a:solidFill>
                  <a:schemeClr val="tx1"/>
                </a:solidFill>
                <a:latin typeface="Arial" panose="020B0604020202020204" pitchFamily="34" charset="0"/>
              </a:defRPr>
            </a:lvl4pPr>
            <a:lvl5pPr marL="2057400" indent="-228600" eaLnBrk="0" hangingPunct="0">
              <a:defRPr sz="4800">
                <a:solidFill>
                  <a:schemeClr val="tx1"/>
                </a:solidFill>
                <a:latin typeface="Arial" panose="020B0604020202020204" pitchFamily="34" charset="0"/>
              </a:defRPr>
            </a:lvl5pPr>
            <a:lvl6pPr marL="2514600" indent="-228600" eaLnBrk="0" fontAlgn="base" hangingPunct="0">
              <a:spcBef>
                <a:spcPct val="0"/>
              </a:spcBef>
              <a:spcAft>
                <a:spcPct val="0"/>
              </a:spcAft>
              <a:defRPr sz="4800">
                <a:solidFill>
                  <a:schemeClr val="tx1"/>
                </a:solidFill>
                <a:latin typeface="Arial" panose="020B0604020202020204" pitchFamily="34" charset="0"/>
              </a:defRPr>
            </a:lvl6pPr>
            <a:lvl7pPr marL="2971800" indent="-228600" eaLnBrk="0" fontAlgn="base" hangingPunct="0">
              <a:spcBef>
                <a:spcPct val="0"/>
              </a:spcBef>
              <a:spcAft>
                <a:spcPct val="0"/>
              </a:spcAft>
              <a:defRPr sz="4800">
                <a:solidFill>
                  <a:schemeClr val="tx1"/>
                </a:solidFill>
                <a:latin typeface="Arial" panose="020B0604020202020204" pitchFamily="34" charset="0"/>
              </a:defRPr>
            </a:lvl7pPr>
            <a:lvl8pPr marL="3429000" indent="-228600" eaLnBrk="0" fontAlgn="base" hangingPunct="0">
              <a:spcBef>
                <a:spcPct val="0"/>
              </a:spcBef>
              <a:spcAft>
                <a:spcPct val="0"/>
              </a:spcAft>
              <a:defRPr sz="4800">
                <a:solidFill>
                  <a:schemeClr val="tx1"/>
                </a:solidFill>
                <a:latin typeface="Arial" panose="020B0604020202020204" pitchFamily="34" charset="0"/>
              </a:defRPr>
            </a:lvl8pPr>
            <a:lvl9pPr marL="3886200" indent="-228600" eaLnBrk="0" fontAlgn="base" hangingPunct="0">
              <a:spcBef>
                <a:spcPct val="0"/>
              </a:spcBef>
              <a:spcAft>
                <a:spcPct val="0"/>
              </a:spcAft>
              <a:defRPr sz="4800">
                <a:solidFill>
                  <a:schemeClr val="tx1"/>
                </a:solidFill>
                <a:latin typeface="Arial" panose="020B0604020202020204" pitchFamily="34" charset="0"/>
              </a:defRPr>
            </a:lvl9pPr>
          </a:lstStyle>
          <a:p>
            <a:pPr eaLnBrk="1" hangingPunct="1">
              <a:spcBef>
                <a:spcPct val="50000"/>
              </a:spcBef>
            </a:pPr>
            <a:r>
              <a:rPr lang="zh-CN" altLang="en-US" sz="2400" b="1">
                <a:solidFill>
                  <a:srgbClr val="FF3300"/>
                </a:solidFill>
                <a:ea typeface="宋体" panose="02010600030101010101" pitchFamily="2" charset="-122"/>
              </a:rPr>
              <a:t>检索词叠加</a:t>
            </a:r>
          </a:p>
        </p:txBody>
      </p:sp>
      <p:sp>
        <p:nvSpPr>
          <p:cNvPr id="15" name="Line 17"/>
          <p:cNvSpPr>
            <a:spLocks noChangeShapeType="1"/>
          </p:cNvSpPr>
          <p:nvPr/>
        </p:nvSpPr>
        <p:spPr bwMode="auto">
          <a:xfrm>
            <a:off x="3310369" y="5053037"/>
            <a:ext cx="673012" cy="647700"/>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16" name="Line 18"/>
          <p:cNvSpPr>
            <a:spLocks noChangeShapeType="1"/>
          </p:cNvSpPr>
          <p:nvPr/>
        </p:nvSpPr>
        <p:spPr bwMode="auto">
          <a:xfrm>
            <a:off x="3983381" y="5700737"/>
            <a:ext cx="1246554" cy="0"/>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783656208"/>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17594" y="332656"/>
            <a:ext cx="11377430" cy="3631763"/>
          </a:xfrm>
          <a:prstGeom prst="rect">
            <a:avLst/>
          </a:prstGeom>
          <a:noFill/>
        </p:spPr>
        <p:txBody>
          <a:bodyPr wrap="square" rtlCol="0">
            <a:spAutoFit/>
          </a:bodyPr>
          <a:lstStyle/>
          <a:p>
            <a:pPr marL="0"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尽量</a:t>
            </a:r>
            <a:r>
              <a:rPr lang="zh-CN" altLang="en-US" sz="4000" b="1" dirty="0">
                <a:solidFill>
                  <a:srgbClr val="C00000"/>
                </a:solidFill>
              </a:rPr>
              <a:t>挖掘限定词</a:t>
            </a:r>
          </a:p>
          <a:p>
            <a:pPr lvl="2" indent="-457200">
              <a:spcAft>
                <a:spcPts val="1200"/>
              </a:spcAft>
              <a:buFont typeface="Wingdings" panose="05000000000000000000" pitchFamily="2" charset="2"/>
              <a:buChar char="p"/>
            </a:pPr>
            <a:endParaRPr lang="en-US" altLang="zh-CN" sz="3200" dirty="0" smtClean="0"/>
          </a:p>
          <a:p>
            <a:pPr lvl="2" indent="-457200">
              <a:spcAft>
                <a:spcPts val="1200"/>
              </a:spcAft>
              <a:buFont typeface="Wingdings" panose="05000000000000000000" pitchFamily="2" charset="2"/>
              <a:buChar char="p"/>
            </a:pPr>
            <a:r>
              <a:rPr lang="zh-CN" altLang="en-US" sz="3200" dirty="0" smtClean="0"/>
              <a:t>在</a:t>
            </a:r>
            <a:r>
              <a:rPr lang="zh-CN" altLang="en-US" sz="3200" dirty="0"/>
              <a:t>一个检索式中，</a:t>
            </a:r>
            <a:r>
              <a:rPr lang="zh-CN" altLang="en-US" sz="3200" b="1" dirty="0">
                <a:solidFill>
                  <a:srgbClr val="FF0000"/>
                </a:solidFill>
              </a:rPr>
              <a:t>限定词数目越多，查准率越高</a:t>
            </a:r>
            <a:r>
              <a:rPr lang="zh-CN" altLang="en-US" sz="3200" dirty="0"/>
              <a:t>；限定词数目越少，查全率越高。检索时可根据课题情况</a:t>
            </a:r>
            <a:r>
              <a:rPr lang="zh-CN" altLang="en-US" sz="3200" dirty="0">
                <a:solidFill>
                  <a:srgbClr val="FF0000"/>
                </a:solidFill>
              </a:rPr>
              <a:t>适当增加限定词</a:t>
            </a:r>
            <a:r>
              <a:rPr lang="zh-CN" altLang="en-US" sz="3200" dirty="0"/>
              <a:t>，从而</a:t>
            </a:r>
            <a:r>
              <a:rPr lang="zh-CN" altLang="en-US" sz="3200" dirty="0">
                <a:solidFill>
                  <a:srgbClr val="FF0000"/>
                </a:solidFill>
              </a:rPr>
              <a:t>提高查准率</a:t>
            </a:r>
            <a:r>
              <a:rPr lang="zh-CN" altLang="en-US" sz="3200" dirty="0"/>
              <a:t>。</a:t>
            </a:r>
          </a:p>
          <a:p>
            <a:pPr lvl="2" indent="-457200">
              <a:spcAft>
                <a:spcPts val="1200"/>
              </a:spcAft>
              <a:buFont typeface="Wingdings" panose="05000000000000000000" pitchFamily="2" charset="2"/>
              <a:buChar char="p"/>
            </a:pPr>
            <a:r>
              <a:rPr lang="zh-CN" altLang="en-US" sz="3200" dirty="0"/>
              <a:t>例如，房屋抗震性能的研究。</a:t>
            </a:r>
          </a:p>
        </p:txBody>
      </p:sp>
      <p:pic>
        <p:nvPicPr>
          <p:cNvPr id="17" name="Picture 1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2470" b="22923"/>
          <a:stretch>
            <a:fillRect/>
          </a:stretch>
        </p:blipFill>
        <p:spPr bwMode="auto">
          <a:xfrm>
            <a:off x="429628" y="4489525"/>
            <a:ext cx="10427299" cy="1557905"/>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 name="Oval 14"/>
          <p:cNvSpPr>
            <a:spLocks noChangeArrowheads="1"/>
          </p:cNvSpPr>
          <p:nvPr/>
        </p:nvSpPr>
        <p:spPr bwMode="auto">
          <a:xfrm>
            <a:off x="1199566" y="4320367"/>
            <a:ext cx="255677"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ea typeface="宋体" panose="02010600030101010101" pitchFamily="2" charset="-122"/>
            </a:endParaRPr>
          </a:p>
        </p:txBody>
      </p:sp>
      <p:sp>
        <p:nvSpPr>
          <p:cNvPr id="21" name="Oval 15"/>
          <p:cNvSpPr>
            <a:spLocks noChangeArrowheads="1"/>
          </p:cNvSpPr>
          <p:nvPr/>
        </p:nvSpPr>
        <p:spPr bwMode="auto">
          <a:xfrm>
            <a:off x="526883" y="4590241"/>
            <a:ext cx="480421"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991896224"/>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50088" y="332656"/>
            <a:ext cx="11377430" cy="2492990"/>
          </a:xfrm>
          <a:prstGeom prst="rect">
            <a:avLst/>
          </a:prstGeom>
          <a:noFill/>
        </p:spPr>
        <p:txBody>
          <a:bodyPr wrap="square" rtlCol="0">
            <a:spAutoFit/>
          </a:bodyPr>
          <a:lstStyle/>
          <a:p>
            <a:pPr marL="0"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尽量</a:t>
            </a:r>
            <a:r>
              <a:rPr lang="zh-CN" altLang="en-US" sz="4000" b="1" dirty="0">
                <a:solidFill>
                  <a:srgbClr val="C00000"/>
                </a:solidFill>
              </a:rPr>
              <a:t>挖掘限定词</a:t>
            </a:r>
          </a:p>
          <a:p>
            <a:pPr lvl="2" indent="-457200">
              <a:spcAft>
                <a:spcPts val="1200"/>
              </a:spcAft>
              <a:buFont typeface="Wingdings" panose="05000000000000000000" pitchFamily="2" charset="2"/>
              <a:buChar char="p"/>
            </a:pPr>
            <a:endParaRPr lang="en-US" altLang="zh-CN" sz="3200" dirty="0" smtClean="0"/>
          </a:p>
          <a:p>
            <a:pPr lvl="2" indent="-457200">
              <a:spcAft>
                <a:spcPts val="1200"/>
              </a:spcAft>
              <a:buFont typeface="Wingdings" panose="05000000000000000000" pitchFamily="2" charset="2"/>
              <a:buChar char="p"/>
            </a:pPr>
            <a:r>
              <a:rPr lang="zh-CN" altLang="en-US" sz="3200" dirty="0" smtClean="0"/>
              <a:t>增加</a:t>
            </a:r>
            <a:r>
              <a:rPr lang="zh-CN" altLang="en-US" sz="3200" dirty="0"/>
              <a:t>一个</a:t>
            </a:r>
            <a:r>
              <a:rPr lang="zh-CN" altLang="en-US" sz="3200" dirty="0" smtClean="0"/>
              <a:t>限定词</a:t>
            </a:r>
            <a:r>
              <a:rPr lang="en-US" altLang="zh-CN" sz="3200" dirty="0" smtClean="0"/>
              <a:t>——</a:t>
            </a:r>
            <a:r>
              <a:rPr lang="zh-CN" altLang="en-US" sz="3200" dirty="0" smtClean="0"/>
              <a:t>农村</a:t>
            </a:r>
            <a:r>
              <a:rPr lang="zh-CN" altLang="en-US" sz="3200" dirty="0"/>
              <a:t>，则检索结果由</a:t>
            </a:r>
            <a:r>
              <a:rPr lang="en-US" altLang="zh-CN" sz="3200" dirty="0"/>
              <a:t>234</a:t>
            </a:r>
            <a:r>
              <a:rPr lang="zh-CN" altLang="en-US" sz="3200" dirty="0"/>
              <a:t>条变为</a:t>
            </a:r>
            <a:r>
              <a:rPr lang="en-US" altLang="zh-CN" sz="3200" dirty="0"/>
              <a:t>28</a:t>
            </a:r>
            <a:r>
              <a:rPr lang="zh-CN" altLang="en-US" sz="3200" dirty="0"/>
              <a:t>条，</a:t>
            </a:r>
            <a:r>
              <a:rPr lang="zh-CN" altLang="en-US" sz="3200" b="1" dirty="0">
                <a:solidFill>
                  <a:srgbClr val="FF0000"/>
                </a:solidFill>
              </a:rPr>
              <a:t>提高了查准率</a:t>
            </a:r>
            <a:r>
              <a:rPr lang="zh-CN" altLang="en-US" sz="3200" dirty="0" smtClean="0"/>
              <a:t>。</a:t>
            </a:r>
            <a:endParaRPr lang="zh-CN" altLang="en-US" sz="3200" dirty="0"/>
          </a:p>
        </p:txBody>
      </p:sp>
      <p:pic>
        <p:nvPicPr>
          <p:cNvPr id="1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t="2211" r="23593"/>
          <a:stretch>
            <a:fillRect/>
          </a:stretch>
        </p:blipFill>
        <p:spPr bwMode="auto">
          <a:xfrm>
            <a:off x="285672" y="2924945"/>
            <a:ext cx="11424279" cy="1984375"/>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3" name="Oval 14"/>
          <p:cNvSpPr>
            <a:spLocks noChangeArrowheads="1"/>
          </p:cNvSpPr>
          <p:nvPr/>
        </p:nvSpPr>
        <p:spPr bwMode="auto">
          <a:xfrm>
            <a:off x="1199102" y="2789735"/>
            <a:ext cx="2880144"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p>
            <a:endParaRPr lang="zh-CN" altLang="en-US">
              <a:ea typeface="宋体" panose="02010600030101010101" pitchFamily="2" charset="-122"/>
            </a:endParaRPr>
          </a:p>
        </p:txBody>
      </p:sp>
      <p:sp>
        <p:nvSpPr>
          <p:cNvPr id="14" name="Oval 15"/>
          <p:cNvSpPr>
            <a:spLocks noChangeArrowheads="1"/>
          </p:cNvSpPr>
          <p:nvPr/>
        </p:nvSpPr>
        <p:spPr bwMode="auto">
          <a:xfrm>
            <a:off x="383951" y="3122741"/>
            <a:ext cx="480421" cy="522418"/>
          </a:xfrm>
          <a:prstGeom prst="ellipse">
            <a:avLst/>
          </a:prstGeom>
          <a:noFill/>
          <a:ln w="22225">
            <a:solidFill>
              <a:srgbClr val="FF0000"/>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39209380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50590" y="404664"/>
            <a:ext cx="11377430" cy="5016758"/>
          </a:xfrm>
          <a:prstGeom prst="rect">
            <a:avLst/>
          </a:prstGeom>
          <a:noFill/>
        </p:spPr>
        <p:txBody>
          <a:bodyPr wrap="square" rtlCol="0">
            <a:spAutoFit/>
          </a:bodyPr>
          <a:lstStyle/>
          <a:p>
            <a:pPr marL="0" lvl="1">
              <a:spcAft>
                <a:spcPts val="1200"/>
              </a:spcAft>
            </a:pPr>
            <a:r>
              <a:rPr lang="en-US" altLang="zh-CN" sz="4000" b="1" dirty="0">
                <a:solidFill>
                  <a:srgbClr val="C00000"/>
                </a:solidFill>
              </a:rPr>
              <a:t> </a:t>
            </a:r>
            <a:r>
              <a:rPr lang="en-US" altLang="zh-CN" sz="4000" b="1" dirty="0" smtClean="0">
                <a:solidFill>
                  <a:srgbClr val="C0000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a:t>同义词的</a:t>
            </a:r>
            <a:r>
              <a:rPr lang="zh-CN" altLang="en-US" sz="3200" dirty="0" smtClean="0"/>
              <a:t>形式</a:t>
            </a:r>
            <a:endParaRPr lang="en-US" altLang="zh-CN" sz="3200" dirty="0" smtClean="0"/>
          </a:p>
          <a:p>
            <a:pPr lvl="3" indent="-457200">
              <a:spcAft>
                <a:spcPts val="1200"/>
              </a:spcAft>
              <a:buFont typeface="Wingdings" panose="05000000000000000000" pitchFamily="2" charset="2"/>
              <a:buChar char="ü"/>
            </a:pPr>
            <a:r>
              <a:rPr lang="zh-CN" altLang="en-US" sz="2800" b="1" dirty="0" smtClean="0"/>
              <a:t>立足</a:t>
            </a:r>
            <a:r>
              <a:rPr lang="zh-CN" altLang="en-US" sz="2800" b="1" dirty="0"/>
              <a:t>标准词，兼顾</a:t>
            </a:r>
            <a:r>
              <a:rPr lang="zh-CN" altLang="en-US" sz="2800" b="1" dirty="0" smtClean="0"/>
              <a:t>自由词</a:t>
            </a:r>
            <a:endParaRPr lang="en-US" altLang="zh-CN" sz="2800" b="1" dirty="0" smtClean="0"/>
          </a:p>
          <a:p>
            <a:pPr lvl="4" indent="-457200">
              <a:spcAft>
                <a:spcPts val="1200"/>
              </a:spcAft>
              <a:buFont typeface="Wingdings" panose="05000000000000000000" pitchFamily="2" charset="2"/>
              <a:buChar char="l"/>
            </a:pPr>
            <a:r>
              <a:rPr lang="zh-CN" altLang="en-US" sz="2000" dirty="0"/>
              <a:t>如：</a:t>
            </a:r>
            <a:r>
              <a:rPr lang="zh-CN" altLang="en-US" sz="2000" dirty="0" smtClean="0"/>
              <a:t>胶粘剂、</a:t>
            </a:r>
            <a:r>
              <a:rPr lang="zh-CN" altLang="en-US" sz="2000" dirty="0"/>
              <a:t>黏合剂、</a:t>
            </a:r>
            <a:r>
              <a:rPr lang="zh-CN" altLang="en-US" sz="2000" dirty="0" smtClean="0"/>
              <a:t>粘合剂、粘固剂、粘结</a:t>
            </a:r>
            <a:r>
              <a:rPr lang="zh-CN" altLang="en-US" sz="2000" dirty="0"/>
              <a:t>剂</a:t>
            </a:r>
            <a:endParaRPr lang="en-US" altLang="zh-CN" sz="2000" dirty="0"/>
          </a:p>
          <a:p>
            <a:pPr lvl="3" indent="-457200">
              <a:spcAft>
                <a:spcPts val="1200"/>
              </a:spcAft>
              <a:buFont typeface="Wingdings" panose="05000000000000000000" pitchFamily="2" charset="2"/>
              <a:buChar char="ü"/>
            </a:pPr>
            <a:r>
              <a:rPr lang="zh-CN" altLang="en-US" sz="2800" b="1" dirty="0"/>
              <a:t>注意词的全称、简称及缩写</a:t>
            </a:r>
            <a:r>
              <a:rPr lang="zh-CN" altLang="en-US" sz="2800" b="1" dirty="0" smtClean="0"/>
              <a:t>字母</a:t>
            </a:r>
            <a:endParaRPr lang="en-US" altLang="zh-CN" sz="2800" b="1" dirty="0" smtClean="0"/>
          </a:p>
          <a:p>
            <a:pPr lvl="4" indent="-457200">
              <a:spcAft>
                <a:spcPts val="1200"/>
              </a:spcAft>
              <a:buFont typeface="Wingdings" panose="05000000000000000000" pitchFamily="2" charset="2"/>
              <a:buChar char="l"/>
            </a:pPr>
            <a:r>
              <a:rPr lang="zh-CN" altLang="en-US" sz="2000" dirty="0"/>
              <a:t>如：</a:t>
            </a:r>
            <a:r>
              <a:rPr lang="zh-CN" altLang="en-US" sz="2000" dirty="0" smtClean="0"/>
              <a:t>乙型病毒性肝炎、</a:t>
            </a:r>
            <a:r>
              <a:rPr lang="zh-CN" altLang="en-US" sz="2000" dirty="0"/>
              <a:t>乙型肝炎、</a:t>
            </a:r>
            <a:r>
              <a:rPr lang="zh-CN" altLang="en-US" sz="2000" dirty="0" smtClean="0"/>
              <a:t>乙肝；</a:t>
            </a:r>
            <a:endParaRPr lang="en-US" altLang="zh-CN" sz="2000" dirty="0" smtClean="0"/>
          </a:p>
          <a:p>
            <a:pPr marL="1828800" lvl="5">
              <a:spcAft>
                <a:spcPts val="1200"/>
              </a:spcAft>
            </a:pPr>
            <a:r>
              <a:rPr lang="zh-CN" altLang="en-US" sz="2000" dirty="0" smtClean="0"/>
              <a:t>         脱氧核糖核酸、</a:t>
            </a:r>
            <a:r>
              <a:rPr lang="en-US" altLang="zh-CN" sz="2000" dirty="0" smtClean="0"/>
              <a:t>DNA </a:t>
            </a:r>
            <a:endParaRPr lang="en-US" altLang="zh-CN" sz="3200" dirty="0" smtClean="0"/>
          </a:p>
          <a:p>
            <a:pPr lvl="3" indent="-457200">
              <a:spcAft>
                <a:spcPts val="1200"/>
              </a:spcAft>
              <a:buFont typeface="Wingdings" panose="05000000000000000000" pitchFamily="2" charset="2"/>
              <a:buChar char="ü"/>
            </a:pPr>
            <a:r>
              <a:rPr lang="zh-CN" altLang="en-US" sz="2800" b="1" dirty="0"/>
              <a:t>外来词的译写变化</a:t>
            </a:r>
          </a:p>
          <a:p>
            <a:pPr lvl="4" indent="-457200">
              <a:lnSpc>
                <a:spcPct val="120000"/>
              </a:lnSpc>
              <a:spcAft>
                <a:spcPts val="600"/>
              </a:spcAft>
              <a:buFont typeface="Wingdings" panose="05000000000000000000" pitchFamily="2" charset="2"/>
              <a:buChar char="l"/>
            </a:pPr>
            <a:r>
              <a:rPr lang="zh-CN" altLang="en-US" sz="2000" dirty="0"/>
              <a:t>如</a:t>
            </a:r>
            <a:r>
              <a:rPr lang="zh-CN" altLang="en-US" sz="2000" dirty="0" smtClean="0"/>
              <a:t>：</a:t>
            </a:r>
            <a:r>
              <a:rPr lang="en-US" altLang="zh-CN" sz="2000" dirty="0" smtClean="0"/>
              <a:t>Euclid</a:t>
            </a:r>
            <a:r>
              <a:rPr lang="zh-CN" altLang="en-US" sz="2000" dirty="0" smtClean="0"/>
              <a:t>，欧几里德</a:t>
            </a:r>
            <a:r>
              <a:rPr lang="zh-CN" altLang="en-US" sz="2000" dirty="0"/>
              <a:t>、欧几里得、欧基里德、欧几理德、欧氏</a:t>
            </a:r>
            <a:r>
              <a:rPr lang="zh-CN" altLang="en-US" sz="2000" dirty="0" smtClean="0"/>
              <a:t>几何</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wipe(left)">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left)">
                                      <p:cBhvr>
                                        <p:cTn id="15" dur="500"/>
                                        <p:tgtEl>
                                          <p:spTgt spid="7">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wipe(left)">
                                      <p:cBhvr>
                                        <p:cTn id="18" dur="500"/>
                                        <p:tgtEl>
                                          <p:spTgt spid="7">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wipe(left)">
                                      <p:cBhvr>
                                        <p:cTn id="21" dur="500"/>
                                        <p:tgtEl>
                                          <p:spTgt spid="7">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wipe(left)">
                                      <p:cBhvr>
                                        <p:cTn id="26" dur="500"/>
                                        <p:tgtEl>
                                          <p:spTgt spid="7">
                                            <p:txEl>
                                              <p:pRg st="7" end="7"/>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wipe(left)">
                                      <p:cBhvr>
                                        <p:cTn id="2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88266512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11693" y="404664"/>
            <a:ext cx="11377430" cy="4585871"/>
          </a:xfrm>
          <a:prstGeom prst="rect">
            <a:avLst/>
          </a:prstGeom>
          <a:noFill/>
        </p:spPr>
        <p:txBody>
          <a:bodyPr wrap="square" rtlCol="0">
            <a:spAutoFit/>
          </a:bodyPr>
          <a:lstStyle/>
          <a:p>
            <a:pPr marL="0"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a:t>同义词的</a:t>
            </a:r>
            <a:r>
              <a:rPr lang="zh-CN" altLang="en-US" sz="3200" dirty="0" smtClean="0"/>
              <a:t>形式</a:t>
            </a:r>
            <a:endParaRPr lang="en-US" altLang="zh-CN" sz="3200" dirty="0" smtClean="0"/>
          </a:p>
          <a:p>
            <a:pPr lvl="3" indent="-457200">
              <a:spcAft>
                <a:spcPts val="1200"/>
              </a:spcAft>
              <a:buFont typeface="Wingdings" panose="05000000000000000000" pitchFamily="2" charset="2"/>
              <a:buChar char="ü"/>
            </a:pPr>
            <a:r>
              <a:rPr lang="zh-CN" altLang="en-US" sz="2800" b="1" dirty="0" smtClean="0"/>
              <a:t>向</a:t>
            </a:r>
            <a:r>
              <a:rPr lang="zh-CN" altLang="en-US" sz="2800" b="1" dirty="0"/>
              <a:t>上下位类扩检</a:t>
            </a:r>
          </a:p>
          <a:p>
            <a:pPr lvl="4" indent="-457200">
              <a:lnSpc>
                <a:spcPct val="120000"/>
              </a:lnSpc>
              <a:spcAft>
                <a:spcPts val="600"/>
              </a:spcAft>
              <a:buFont typeface="Wingdings" panose="05000000000000000000" pitchFamily="2" charset="2"/>
              <a:buChar char="l"/>
            </a:pPr>
            <a:r>
              <a:rPr lang="zh-CN" altLang="en-US" sz="2000" dirty="0" smtClean="0"/>
              <a:t>如：检索</a:t>
            </a:r>
            <a:r>
              <a:rPr lang="zh-CN" altLang="en-US" sz="2000" dirty="0"/>
              <a:t>“单板微型计算机”的信息，可</a:t>
            </a:r>
            <a:r>
              <a:rPr lang="zh-CN" altLang="en-US" sz="2000" b="1" dirty="0">
                <a:solidFill>
                  <a:srgbClr val="FF0000"/>
                </a:solidFill>
              </a:rPr>
              <a:t>向上位类词</a:t>
            </a:r>
            <a:r>
              <a:rPr lang="zh-CN" altLang="en-US" sz="2000" dirty="0"/>
              <a:t>“各种微型计算机”和“微型计算机”进行扩</a:t>
            </a:r>
            <a:r>
              <a:rPr lang="zh-CN" altLang="en-US" sz="2000" dirty="0" smtClean="0"/>
              <a:t>检。</a:t>
            </a:r>
            <a:endParaRPr lang="en-US" altLang="zh-CN" sz="2000" dirty="0"/>
          </a:p>
          <a:p>
            <a:pPr lvl="4" indent="-457200">
              <a:lnSpc>
                <a:spcPct val="120000"/>
              </a:lnSpc>
              <a:spcAft>
                <a:spcPts val="600"/>
              </a:spcAft>
              <a:buFont typeface="Wingdings" panose="05000000000000000000" pitchFamily="2" charset="2"/>
              <a:buChar char="l"/>
            </a:pPr>
            <a:r>
              <a:rPr lang="zh-CN" altLang="en-US" sz="2000" dirty="0" smtClean="0"/>
              <a:t>如：检索“无线通信”的信息，可</a:t>
            </a:r>
            <a:r>
              <a:rPr lang="zh-CN" altLang="en-US" sz="2000" b="1" dirty="0" smtClean="0">
                <a:solidFill>
                  <a:srgbClr val="FF0000"/>
                </a:solidFill>
              </a:rPr>
              <a:t>向下位类词</a:t>
            </a:r>
            <a:r>
              <a:rPr lang="zh-CN" altLang="en-US" sz="2000" dirty="0" smtClean="0"/>
              <a:t>“微波通信”、“卫星通信”、“红外通信 ”、“移动通信”进行扩检。</a:t>
            </a:r>
            <a:r>
              <a:rPr lang="zh-CN" altLang="en-US" sz="2000" dirty="0"/>
              <a:t/>
            </a:r>
            <a:br>
              <a:rPr lang="zh-CN" altLang="en-US" sz="2000" dirty="0"/>
            </a:br>
            <a:endParaRPr lang="zh-CN" altLang="en-US" sz="2000" dirty="0"/>
          </a:p>
          <a:p>
            <a:pPr lvl="3" indent="-457200">
              <a:spcAft>
                <a:spcPts val="1200"/>
              </a:spcAft>
              <a:buFont typeface="Wingdings" panose="05000000000000000000" pitchFamily="2" charset="2"/>
              <a:buChar char="ü"/>
            </a:pPr>
            <a:endParaRPr lang="en-US" altLang="zh-CN" sz="32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644672600"/>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12983" y="404664"/>
            <a:ext cx="11377430" cy="3693319"/>
          </a:xfrm>
          <a:prstGeom prst="rect">
            <a:avLst/>
          </a:prstGeom>
          <a:noFill/>
        </p:spPr>
        <p:txBody>
          <a:bodyPr wrap="square" rtlCol="0">
            <a:spAutoFit/>
          </a:bodyPr>
          <a:lstStyle/>
          <a:p>
            <a:pPr marL="0"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smtClean="0"/>
              <a:t>查找同义词</a:t>
            </a:r>
            <a:endParaRPr lang="en-US" altLang="zh-CN" sz="3200" dirty="0" smtClean="0"/>
          </a:p>
          <a:p>
            <a:pPr lvl="3" indent="-457200">
              <a:spcAft>
                <a:spcPts val="1200"/>
              </a:spcAft>
              <a:buFont typeface="Wingdings" panose="05000000000000000000" pitchFamily="2" charset="2"/>
              <a:buChar char="ü"/>
            </a:pPr>
            <a:r>
              <a:rPr lang="zh-CN" altLang="en-US" sz="2800" dirty="0"/>
              <a:t>自身经验积累</a:t>
            </a:r>
            <a:endParaRPr lang="en-US" altLang="zh-CN" sz="2800" dirty="0"/>
          </a:p>
          <a:p>
            <a:pPr lvl="3" indent="-457200">
              <a:spcAft>
                <a:spcPts val="1200"/>
              </a:spcAft>
              <a:buFont typeface="Wingdings" panose="05000000000000000000" pitchFamily="2" charset="2"/>
              <a:buChar char="ü"/>
            </a:pPr>
            <a:r>
              <a:rPr lang="zh-CN" altLang="en-US" sz="2800" dirty="0"/>
              <a:t>利用数据库的同义词表</a:t>
            </a:r>
          </a:p>
          <a:p>
            <a:pPr lvl="3" indent="-457200">
              <a:spcAft>
                <a:spcPts val="1200"/>
              </a:spcAft>
              <a:buFont typeface="Wingdings" panose="05000000000000000000" pitchFamily="2" charset="2"/>
              <a:buChar char="ü"/>
            </a:pPr>
            <a:r>
              <a:rPr lang="zh-CN" altLang="en-US" sz="2800" dirty="0" smtClean="0"/>
              <a:t>利用</a:t>
            </a:r>
            <a:r>
              <a:rPr lang="zh-CN" altLang="en-US" sz="2800" dirty="0"/>
              <a:t>搜索引擎（百度、谷歌等）</a:t>
            </a:r>
          </a:p>
          <a:p>
            <a:pPr lvl="3" indent="-457200">
              <a:spcAft>
                <a:spcPts val="1200"/>
              </a:spcAft>
              <a:buFont typeface="Wingdings" panose="05000000000000000000" pitchFamily="2" charset="2"/>
              <a:buChar char="ü"/>
            </a:pPr>
            <a:r>
              <a:rPr lang="zh-CN" altLang="en-US" sz="2800" dirty="0"/>
              <a:t>在数据库的检索结果中寻找同义词</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501285358"/>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812983" y="404664"/>
            <a:ext cx="11377430" cy="1938992"/>
          </a:xfrm>
          <a:prstGeom prst="rect">
            <a:avLst/>
          </a:prstGeom>
          <a:noFill/>
        </p:spPr>
        <p:txBody>
          <a:bodyPr wrap="square" rtlCol="0">
            <a:spAutoFit/>
          </a:bodyPr>
          <a:lstStyle/>
          <a:p>
            <a:pPr marL="0" lvl="1">
              <a:spcAft>
                <a:spcPts val="1200"/>
              </a:spcAft>
            </a:pPr>
            <a:r>
              <a:rPr lang="en-US" altLang="zh-CN" sz="4000" b="1" dirty="0">
                <a:solidFill>
                  <a:srgbClr val="C00000"/>
                </a:solidFill>
              </a:rPr>
              <a:t> </a:t>
            </a:r>
            <a:r>
              <a:rPr lang="en-US" altLang="zh-CN" sz="4000" b="1" dirty="0" smtClean="0">
                <a:solidFill>
                  <a:srgbClr val="C0000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smtClean="0"/>
              <a:t>查找同义词</a:t>
            </a:r>
            <a:endParaRPr lang="en-US" altLang="zh-CN" sz="3200" dirty="0" smtClean="0"/>
          </a:p>
          <a:p>
            <a:pPr lvl="3" indent="-457200">
              <a:spcAft>
                <a:spcPts val="1200"/>
              </a:spcAft>
              <a:buFont typeface="Wingdings" panose="05000000000000000000" pitchFamily="2" charset="2"/>
              <a:buChar char="ü"/>
            </a:pPr>
            <a:r>
              <a:rPr lang="zh-CN" altLang="en-US" sz="2800" dirty="0" smtClean="0"/>
              <a:t>利用</a:t>
            </a:r>
            <a:r>
              <a:rPr lang="zh-CN" altLang="en-US" sz="2800" dirty="0"/>
              <a:t>数据库的同义</a:t>
            </a:r>
            <a:r>
              <a:rPr lang="zh-CN" altLang="en-US" sz="2800" dirty="0" smtClean="0"/>
              <a:t>词表</a:t>
            </a:r>
            <a:endParaRPr lang="zh-CN" altLang="en-US" sz="2800" dirty="0"/>
          </a:p>
        </p:txBody>
      </p:sp>
      <p:pic>
        <p:nvPicPr>
          <p:cNvPr id="8" name="Picture 7"/>
          <p:cNvPicPr>
            <a:picLocks noChangeAspect="1" noChangeArrowheads="1"/>
          </p:cNvPicPr>
          <p:nvPr/>
        </p:nvPicPr>
        <p:blipFill>
          <a:blip r:embed="rId7" cstate="print"/>
          <a:srcRect l="1837"/>
          <a:stretch>
            <a:fillRect/>
          </a:stretch>
        </p:blipFill>
        <p:spPr bwMode="auto">
          <a:xfrm>
            <a:off x="540969" y="2852937"/>
            <a:ext cx="10258149" cy="3724275"/>
          </a:xfrm>
          <a:prstGeom prst="rect">
            <a:avLst/>
          </a:prstGeom>
          <a:noFill/>
          <a:ln w="25400">
            <a:solidFill>
              <a:schemeClr val="tx1"/>
            </a:solidFill>
            <a:miter lim="800000"/>
            <a:headEnd/>
            <a:tailEnd/>
          </a:ln>
        </p:spPr>
      </p:pic>
      <p:sp>
        <p:nvSpPr>
          <p:cNvPr id="9" name="Oval 8"/>
          <p:cNvSpPr>
            <a:spLocks noChangeArrowheads="1"/>
          </p:cNvSpPr>
          <p:nvPr/>
        </p:nvSpPr>
        <p:spPr bwMode="auto">
          <a:xfrm>
            <a:off x="3036195" y="4392746"/>
            <a:ext cx="2687817" cy="522418"/>
          </a:xfrm>
          <a:prstGeom prst="ellipse">
            <a:avLst/>
          </a:prstGeom>
          <a:noFill/>
          <a:ln w="25400">
            <a:solidFill>
              <a:srgbClr val="FF0000"/>
            </a:solidFill>
            <a:round/>
          </a:ln>
        </p:spPr>
        <p:txBody>
          <a:bodyPr lIns="90000" tIns="46800" rIns="90000" bIns="46800" anchor="ctr">
            <a:spAutoFit/>
          </a:bodyPr>
          <a:lstStyle/>
          <a:p>
            <a:endParaRPr lang="zh-CN" altLang="en-US">
              <a:ea typeface="宋体" panose="02010600030101010101" pitchFamily="2" charset="-122"/>
            </a:endParaRPr>
          </a:p>
        </p:txBody>
      </p:sp>
      <p:sp>
        <p:nvSpPr>
          <p:cNvPr id="10" name="Oval 9"/>
          <p:cNvSpPr>
            <a:spLocks noChangeArrowheads="1"/>
          </p:cNvSpPr>
          <p:nvPr/>
        </p:nvSpPr>
        <p:spPr bwMode="auto">
          <a:xfrm>
            <a:off x="9084841" y="4369727"/>
            <a:ext cx="1536500" cy="522418"/>
          </a:xfrm>
          <a:prstGeom prst="ellipse">
            <a:avLst/>
          </a:prstGeom>
          <a:noFill/>
          <a:ln w="25400">
            <a:solidFill>
              <a:srgbClr val="FF0000"/>
            </a:solidFill>
            <a:round/>
          </a:ln>
        </p:spPr>
        <p:txBody>
          <a:bodyPr lIns="90000" tIns="46800" rIns="90000" bIns="46800" anchor="ctr">
            <a:spAutoFit/>
          </a:bodyPr>
          <a:lstStyle/>
          <a:p>
            <a:endParaRPr lang="zh-CN" altLang="en-US">
              <a:ea typeface="宋体" panose="02010600030101010101" pitchFamily="2" charset="-122"/>
            </a:endParaRPr>
          </a:p>
        </p:txBody>
      </p:sp>
      <p:pic>
        <p:nvPicPr>
          <p:cNvPr id="11" name="Picture 10"/>
          <p:cNvPicPr>
            <a:picLocks noChangeAspect="1" noChangeArrowheads="1"/>
          </p:cNvPicPr>
          <p:nvPr/>
        </p:nvPicPr>
        <p:blipFill>
          <a:blip r:embed="rId8" cstate="print"/>
          <a:srcRect l="1613" r="4086" b="2098"/>
          <a:stretch>
            <a:fillRect/>
          </a:stretch>
        </p:blipFill>
        <p:spPr bwMode="auto">
          <a:xfrm>
            <a:off x="2653127" y="3429200"/>
            <a:ext cx="6526950" cy="3038475"/>
          </a:xfrm>
          <a:prstGeom prst="rect">
            <a:avLst/>
          </a:prstGeom>
          <a:noFill/>
          <a:ln w="25400">
            <a:solidFill>
              <a:schemeClr val="tx1"/>
            </a:solidFill>
            <a:miter lim="800000"/>
            <a:headEnd/>
            <a:tailEnd/>
          </a:ln>
        </p:spPr>
      </p:pic>
      <p:sp>
        <p:nvSpPr>
          <p:cNvPr id="12" name="Text Box 11"/>
          <p:cNvSpPr txBox="1">
            <a:spLocks noChangeArrowheads="1"/>
          </p:cNvSpPr>
          <p:nvPr/>
        </p:nvSpPr>
        <p:spPr bwMode="auto">
          <a:xfrm>
            <a:off x="3082755" y="4797625"/>
            <a:ext cx="383066" cy="279180"/>
          </a:xfrm>
          <a:prstGeom prst="rect">
            <a:avLst/>
          </a:prstGeom>
          <a:noFill/>
          <a:ln w="25400">
            <a:noFill/>
            <a:miter lim="800000"/>
          </a:ln>
        </p:spPr>
        <p:txBody>
          <a:bodyPr lIns="90000" tIns="46800" rIns="90000" bIns="46800">
            <a:spAutoFit/>
          </a:bodyPr>
          <a:lstStyle/>
          <a:p>
            <a:pPr>
              <a:spcBef>
                <a:spcPct val="50000"/>
              </a:spcBef>
            </a:pPr>
            <a:r>
              <a:rPr lang="zh-CN" altLang="en-US" sz="1200" b="1">
                <a:ea typeface="宋体" panose="02010600030101010101" pitchFamily="2" charset="-122"/>
              </a:rPr>
              <a:t>√</a:t>
            </a:r>
          </a:p>
        </p:txBody>
      </p:sp>
      <p:sp>
        <p:nvSpPr>
          <p:cNvPr id="13" name="Text Box 12"/>
          <p:cNvSpPr txBox="1">
            <a:spLocks noChangeArrowheads="1"/>
          </p:cNvSpPr>
          <p:nvPr/>
        </p:nvSpPr>
        <p:spPr bwMode="auto">
          <a:xfrm>
            <a:off x="3082755" y="5099250"/>
            <a:ext cx="383066" cy="279180"/>
          </a:xfrm>
          <a:prstGeom prst="rect">
            <a:avLst/>
          </a:prstGeom>
          <a:noFill/>
          <a:ln w="25400">
            <a:noFill/>
            <a:miter lim="800000"/>
          </a:ln>
        </p:spPr>
        <p:txBody>
          <a:bodyPr lIns="90000" tIns="46800" rIns="90000" bIns="46800">
            <a:spAutoFit/>
          </a:bodyPr>
          <a:lstStyle/>
          <a:p>
            <a:pPr>
              <a:spcBef>
                <a:spcPct val="50000"/>
              </a:spcBef>
            </a:pPr>
            <a:r>
              <a:rPr lang="zh-CN" altLang="en-US" sz="1200" b="1">
                <a:solidFill>
                  <a:srgbClr val="000000"/>
                </a:solidFill>
                <a:ea typeface="宋体" panose="02010600030101010101" pitchFamily="2" charset="-122"/>
              </a:rPr>
              <a:t>√</a:t>
            </a:r>
          </a:p>
        </p:txBody>
      </p:sp>
      <p:sp>
        <p:nvSpPr>
          <p:cNvPr id="14" name="Text Box 13"/>
          <p:cNvSpPr txBox="1">
            <a:spLocks noChangeArrowheads="1"/>
          </p:cNvSpPr>
          <p:nvPr/>
        </p:nvSpPr>
        <p:spPr bwMode="auto">
          <a:xfrm>
            <a:off x="3082755" y="5386586"/>
            <a:ext cx="383066" cy="279180"/>
          </a:xfrm>
          <a:prstGeom prst="rect">
            <a:avLst/>
          </a:prstGeom>
          <a:noFill/>
          <a:ln w="25400">
            <a:noFill/>
            <a:miter lim="800000"/>
          </a:ln>
        </p:spPr>
        <p:txBody>
          <a:bodyPr lIns="90000" tIns="46800" rIns="90000" bIns="46800">
            <a:spAutoFit/>
          </a:bodyPr>
          <a:lstStyle/>
          <a:p>
            <a:pPr>
              <a:spcBef>
                <a:spcPct val="50000"/>
              </a:spcBef>
            </a:pPr>
            <a:r>
              <a:rPr lang="zh-CN" altLang="en-US" sz="1200" b="1">
                <a:ea typeface="宋体" panose="02010600030101010101" pitchFamily="2" charset="-122"/>
              </a:rPr>
              <a:t>√</a:t>
            </a:r>
          </a:p>
        </p:txBody>
      </p:sp>
      <p:pic>
        <p:nvPicPr>
          <p:cNvPr id="15" name="Picture 17"/>
          <p:cNvPicPr>
            <a:picLocks noChangeAspect="1" noChangeArrowheads="1"/>
          </p:cNvPicPr>
          <p:nvPr/>
        </p:nvPicPr>
        <p:blipFill>
          <a:blip r:embed="rId9" cstate="print"/>
          <a:srcRect/>
          <a:stretch>
            <a:fillRect/>
          </a:stretch>
        </p:blipFill>
        <p:spPr bwMode="auto">
          <a:xfrm>
            <a:off x="636207" y="2852936"/>
            <a:ext cx="9993599" cy="3676650"/>
          </a:xfrm>
          <a:prstGeom prst="rect">
            <a:avLst/>
          </a:prstGeom>
          <a:noFill/>
          <a:ln w="25400">
            <a:noFill/>
            <a:miter lim="800000"/>
            <a:headEnd/>
            <a:tailEnd/>
          </a:ln>
        </p:spPr>
      </p:pic>
      <p:sp>
        <p:nvSpPr>
          <p:cNvPr id="16" name="Oval 18"/>
          <p:cNvSpPr>
            <a:spLocks noChangeArrowheads="1"/>
          </p:cNvSpPr>
          <p:nvPr/>
        </p:nvSpPr>
        <p:spPr bwMode="auto">
          <a:xfrm>
            <a:off x="4765285" y="4356235"/>
            <a:ext cx="2410041" cy="522418"/>
          </a:xfrm>
          <a:prstGeom prst="ellipse">
            <a:avLst/>
          </a:prstGeom>
          <a:noFill/>
          <a:ln w="25400">
            <a:solidFill>
              <a:srgbClr val="FF0000"/>
            </a:solidFill>
            <a:round/>
          </a:ln>
        </p:spPr>
        <p:txBody>
          <a:bodyPr wrap="square" lIns="90000" tIns="46800" rIns="90000" bIns="46800" anchor="ctr">
            <a:spAutoFit/>
          </a:bodyPr>
          <a:lstStyle/>
          <a:p>
            <a:endParaRPr lang="zh-CN" altLang="en-US">
              <a:ea typeface="宋体" panose="02010600030101010101" pitchFamily="2" charset="-122"/>
            </a:endParaRPr>
          </a:p>
        </p:txBody>
      </p:sp>
      <p:sp>
        <p:nvSpPr>
          <p:cNvPr id="17" name="Rectangle 19"/>
          <p:cNvSpPr>
            <a:spLocks noChangeArrowheads="1"/>
          </p:cNvSpPr>
          <p:nvPr/>
        </p:nvSpPr>
        <p:spPr bwMode="auto">
          <a:xfrm>
            <a:off x="9407573" y="4431687"/>
            <a:ext cx="1213767" cy="371513"/>
          </a:xfrm>
          <a:prstGeom prst="rect">
            <a:avLst/>
          </a:prstGeom>
          <a:noFill/>
          <a:ln w="25400">
            <a:solidFill>
              <a:srgbClr val="FF0000"/>
            </a:solidFill>
            <a:miter lim="800000"/>
          </a:ln>
        </p:spPr>
        <p:txBody>
          <a:bodyPr wrap="square" lIns="90000" tIns="46800" rIns="90000" bIns="46800" anchor="ctr">
            <a:spAutoFit/>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1" nodeType="clickEffect">
                                  <p:stCondLst>
                                    <p:cond delay="0"/>
                                  </p:stCondLst>
                                  <p:childTnLst>
                                    <p:animEffect transition="out" filter="box(in)">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p:bldP spid="16" grpId="0" animBg="1"/>
      <p:bldP spid="17" grpId="0" animBg="1"/>
      <p:bldP spid="1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95027345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17594" y="476672"/>
            <a:ext cx="11377430" cy="1938992"/>
          </a:xfrm>
          <a:prstGeom prst="rect">
            <a:avLst/>
          </a:prstGeom>
          <a:noFill/>
        </p:spPr>
        <p:txBody>
          <a:bodyPr wrap="square" rtlCol="0">
            <a:spAutoFit/>
          </a:bodyPr>
          <a:lstStyle/>
          <a:p>
            <a:pPr marL="0" lvl="1">
              <a:spcAft>
                <a:spcPts val="1200"/>
              </a:spcAft>
            </a:pPr>
            <a:r>
              <a:rPr lang="en-US" altLang="zh-CN" sz="4000" b="1" dirty="0">
                <a:solidFill>
                  <a:srgbClr val="C00000"/>
                </a:solidFill>
              </a:rPr>
              <a:t> </a:t>
            </a:r>
            <a:r>
              <a:rPr lang="en-US" altLang="zh-CN" sz="4000" b="1" dirty="0" smtClean="0">
                <a:solidFill>
                  <a:srgbClr val="C0000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smtClean="0"/>
              <a:t>查找同义词</a:t>
            </a:r>
            <a:endParaRPr lang="en-US" altLang="zh-CN" sz="3200" dirty="0" smtClean="0"/>
          </a:p>
          <a:p>
            <a:pPr lvl="3" indent="-457200">
              <a:spcAft>
                <a:spcPts val="1200"/>
              </a:spcAft>
              <a:buFont typeface="Wingdings" panose="05000000000000000000" pitchFamily="2" charset="2"/>
              <a:buChar char="ü"/>
            </a:pPr>
            <a:r>
              <a:rPr lang="zh-CN" altLang="en-US" sz="2400" dirty="0" smtClean="0"/>
              <a:t>利用</a:t>
            </a:r>
            <a:r>
              <a:rPr lang="zh-CN" altLang="en-US" sz="2400" dirty="0"/>
              <a:t>搜索引擎（百度、谷歌等</a:t>
            </a:r>
            <a:r>
              <a:rPr lang="zh-CN" altLang="en-US" sz="2400" dirty="0" smtClean="0"/>
              <a:t>）</a:t>
            </a:r>
            <a:endParaRPr lang="zh-CN" altLang="en-US" sz="2400" dirty="0"/>
          </a:p>
        </p:txBody>
      </p:sp>
      <p:sp>
        <p:nvSpPr>
          <p:cNvPr id="8" name="Rectangle 5"/>
          <p:cNvSpPr>
            <a:spLocks noChangeArrowheads="1"/>
          </p:cNvSpPr>
          <p:nvPr/>
        </p:nvSpPr>
        <p:spPr bwMode="auto">
          <a:xfrm>
            <a:off x="431315" y="2780928"/>
            <a:ext cx="11280365" cy="3878262"/>
          </a:xfrm>
          <a:prstGeom prst="rect">
            <a:avLst/>
          </a:prstGeom>
          <a:noFill/>
          <a:ln w="9525">
            <a:noFill/>
            <a:miter lim="800000"/>
          </a:ln>
        </p:spPr>
        <p:txBody>
          <a:bodyPr/>
          <a:lstStyle/>
          <a:p>
            <a:pPr marL="742950" lvl="1" indent="-285750">
              <a:spcBef>
                <a:spcPct val="20000"/>
              </a:spcBef>
              <a:spcAft>
                <a:spcPct val="35000"/>
              </a:spcAft>
              <a:buFont typeface="Wingdings" panose="05000000000000000000" pitchFamily="2" charset="2"/>
              <a:buChar char="n"/>
            </a:pPr>
            <a:r>
              <a:rPr lang="zh-CN" altLang="en-US" sz="2000" b="1" dirty="0" smtClean="0">
                <a:latin typeface="楷体_GB2312" pitchFamily="49" charset="-122"/>
                <a:ea typeface="楷体_GB2312" pitchFamily="49" charset="-122"/>
              </a:rPr>
              <a:t>检索</a:t>
            </a:r>
            <a:r>
              <a:rPr lang="zh-CN" altLang="en-US" sz="2000" b="1" dirty="0">
                <a:latin typeface="楷体_GB2312" pitchFamily="49" charset="-122"/>
                <a:ea typeface="楷体_GB2312" pitchFamily="49" charset="-122"/>
              </a:rPr>
              <a:t>百度查找</a:t>
            </a:r>
            <a:r>
              <a:rPr lang="zh-CN" altLang="en-US" sz="2000" b="1" dirty="0">
                <a:ea typeface="楷体_GB2312" pitchFamily="49" charset="-122"/>
              </a:rPr>
              <a:t>“</a:t>
            </a:r>
            <a:r>
              <a:rPr lang="zh-CN" altLang="en-US" sz="2000" b="1" dirty="0">
                <a:latin typeface="楷体_GB2312" pitchFamily="49" charset="-122"/>
                <a:ea typeface="楷体_GB2312" pitchFamily="49" charset="-122"/>
              </a:rPr>
              <a:t>膨润土</a:t>
            </a:r>
            <a:r>
              <a:rPr lang="zh-CN" altLang="en-US" sz="2000" b="1" dirty="0">
                <a:ea typeface="楷体_GB2312" pitchFamily="49" charset="-122"/>
              </a:rPr>
              <a:t>”</a:t>
            </a:r>
            <a:r>
              <a:rPr lang="zh-CN" altLang="en-US" sz="2000" b="1" dirty="0">
                <a:latin typeface="楷体_GB2312" pitchFamily="49" charset="-122"/>
                <a:ea typeface="楷体_GB2312" pitchFamily="49" charset="-122"/>
              </a:rPr>
              <a:t>的同义词</a:t>
            </a:r>
          </a:p>
          <a:p>
            <a:pPr marL="742950" lvl="1" indent="-285750">
              <a:spcBef>
                <a:spcPct val="20000"/>
              </a:spcBef>
              <a:spcAft>
                <a:spcPct val="35000"/>
              </a:spcAft>
              <a:buFont typeface="Wingdings" panose="05000000000000000000" pitchFamily="2" charset="2"/>
              <a:buChar char="n"/>
            </a:pPr>
            <a:endParaRPr lang="zh-CN" altLang="en-US" sz="2000" b="1" dirty="0">
              <a:latin typeface="楷体_GB2312" pitchFamily="49" charset="-122"/>
              <a:ea typeface="楷体_GB2312" pitchFamily="49" charset="-122"/>
            </a:endParaRPr>
          </a:p>
          <a:p>
            <a:pPr marL="742950" lvl="1" indent="-285750">
              <a:spcBef>
                <a:spcPct val="20000"/>
              </a:spcBef>
              <a:spcAft>
                <a:spcPct val="35000"/>
              </a:spcAft>
              <a:buFont typeface="Wingdings" panose="05000000000000000000" pitchFamily="2" charset="2"/>
              <a:buChar char="n"/>
            </a:pPr>
            <a:endParaRPr lang="zh-CN" altLang="en-US" sz="2000" b="1" dirty="0">
              <a:latin typeface="楷体_GB2312" pitchFamily="49" charset="-122"/>
              <a:ea typeface="楷体_GB2312" pitchFamily="49" charset="-122"/>
            </a:endParaRPr>
          </a:p>
          <a:p>
            <a:pPr marL="742950" lvl="1" indent="-285750">
              <a:spcBef>
                <a:spcPct val="20000"/>
              </a:spcBef>
              <a:spcAft>
                <a:spcPct val="35000"/>
              </a:spcAft>
              <a:buFont typeface="Wingdings" panose="05000000000000000000" pitchFamily="2" charset="2"/>
              <a:buChar char="n"/>
            </a:pPr>
            <a:endParaRPr lang="zh-CN" altLang="en-US" sz="2800" b="1" dirty="0">
              <a:latin typeface="楷体_GB2312" pitchFamily="49" charset="-122"/>
              <a:ea typeface="楷体_GB2312" pitchFamily="49" charset="-122"/>
            </a:endParaRPr>
          </a:p>
          <a:p>
            <a:pPr marL="742950" lvl="1" indent="-285750">
              <a:spcBef>
                <a:spcPct val="20000"/>
              </a:spcBef>
              <a:spcAft>
                <a:spcPct val="35000"/>
              </a:spcAft>
              <a:buFont typeface="Wingdings" panose="05000000000000000000" pitchFamily="2" charset="2"/>
              <a:buChar char="n"/>
            </a:pPr>
            <a:endParaRPr lang="zh-CN" altLang="en-US" sz="2400" b="1" dirty="0">
              <a:latin typeface="楷体_GB2312" pitchFamily="49" charset="-122"/>
              <a:ea typeface="楷体_GB2312" pitchFamily="49" charset="-122"/>
            </a:endParaRPr>
          </a:p>
          <a:p>
            <a:pPr marL="742950" lvl="1" indent="-285750">
              <a:spcBef>
                <a:spcPct val="20000"/>
              </a:spcBef>
              <a:spcAft>
                <a:spcPct val="5000"/>
              </a:spcAft>
              <a:buFont typeface="Wingdings" panose="05000000000000000000" pitchFamily="2" charset="2"/>
              <a:buChar char="n"/>
            </a:pPr>
            <a:r>
              <a:rPr lang="zh-CN" altLang="en-US" sz="2000" b="1" dirty="0">
                <a:solidFill>
                  <a:srgbClr val="FF0000"/>
                </a:solidFill>
                <a:latin typeface="楷体_GB2312" pitchFamily="49" charset="-122"/>
                <a:ea typeface="楷体_GB2312" pitchFamily="49" charset="-122"/>
              </a:rPr>
              <a:t>得到</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膨润土</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的同义词有</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膨土岩</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皂土</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斑脱岩</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a:t>
            </a:r>
          </a:p>
          <a:p>
            <a:pPr marL="742950" lvl="1" indent="-285750">
              <a:spcBef>
                <a:spcPct val="20000"/>
              </a:spcBef>
              <a:spcAft>
                <a:spcPct val="5000"/>
              </a:spcAft>
              <a:buFont typeface="Wingdings" panose="05000000000000000000" pitchFamily="2" charset="2"/>
              <a:buNone/>
            </a:pP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蒙脱石</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等。</a:t>
            </a:r>
          </a:p>
          <a:p>
            <a:pPr marL="742950" lvl="1" indent="-285750">
              <a:spcBef>
                <a:spcPct val="20000"/>
              </a:spcBef>
              <a:buFont typeface="Wingdings" panose="05000000000000000000" pitchFamily="2" charset="2"/>
              <a:buNone/>
            </a:pPr>
            <a:endParaRPr lang="zh-CN" altLang="en-US" sz="2000" b="1" dirty="0">
              <a:solidFill>
                <a:srgbClr val="FF0000"/>
              </a:solidFill>
              <a:latin typeface="楷体_GB2312" pitchFamily="49" charset="-122"/>
              <a:ea typeface="楷体_GB2312" pitchFamily="49" charset="-122"/>
            </a:endParaRPr>
          </a:p>
        </p:txBody>
      </p:sp>
      <p:pic>
        <p:nvPicPr>
          <p:cNvPr id="9" name="Picture 16"/>
          <p:cNvPicPr>
            <a:picLocks noChangeAspect="1" noChangeArrowheads="1"/>
          </p:cNvPicPr>
          <p:nvPr/>
        </p:nvPicPr>
        <p:blipFill>
          <a:blip r:embed="rId8" cstate="print"/>
          <a:srcRect/>
          <a:stretch>
            <a:fillRect/>
          </a:stretch>
        </p:blipFill>
        <p:spPr bwMode="auto">
          <a:xfrm>
            <a:off x="1252672" y="3284637"/>
            <a:ext cx="9354449" cy="2130425"/>
          </a:xfrm>
          <a:prstGeom prst="rect">
            <a:avLst/>
          </a:prstGeom>
          <a:noFill/>
          <a:ln w="19558" algn="ctr">
            <a:solidFill>
              <a:schemeClr val="tx1"/>
            </a:solidFill>
            <a:miter lim="800000"/>
            <a:headEnd/>
            <a:tailEnd/>
          </a:ln>
        </p:spPr>
      </p:pic>
      <p:sp>
        <p:nvSpPr>
          <p:cNvPr id="10" name="Rectangle 17"/>
          <p:cNvSpPr>
            <a:spLocks noChangeArrowheads="1"/>
          </p:cNvSpPr>
          <p:nvPr/>
        </p:nvSpPr>
        <p:spPr bwMode="auto">
          <a:xfrm>
            <a:off x="1730976" y="3494962"/>
            <a:ext cx="2275998" cy="371513"/>
          </a:xfrm>
          <a:prstGeom prst="rect">
            <a:avLst/>
          </a:prstGeom>
          <a:noFill/>
          <a:ln w="25400">
            <a:solidFill>
              <a:srgbClr val="FF0000"/>
            </a:solidFill>
            <a:miter lim="800000"/>
          </a:ln>
        </p:spPr>
        <p:txBody>
          <a:bodyPr wrap="square" lIns="90000" tIns="46800" rIns="90000" bIns="46800" anchor="ctr">
            <a:spAutoFit/>
          </a:bodyPr>
          <a:lstStyle/>
          <a:p>
            <a:endParaRPr lang="zh-CN" altLang="en-US">
              <a:ea typeface="宋体" panose="02010600030101010101" pitchFamily="2" charset="-122"/>
            </a:endParaRPr>
          </a:p>
        </p:txBody>
      </p:sp>
      <p:sp>
        <p:nvSpPr>
          <p:cNvPr id="11" name="Rectangle 18"/>
          <p:cNvSpPr>
            <a:spLocks noChangeArrowheads="1"/>
          </p:cNvSpPr>
          <p:nvPr/>
        </p:nvSpPr>
        <p:spPr bwMode="auto">
          <a:xfrm>
            <a:off x="2979647" y="5115799"/>
            <a:ext cx="768249" cy="371513"/>
          </a:xfrm>
          <a:prstGeom prst="rect">
            <a:avLst/>
          </a:prstGeom>
          <a:noFill/>
          <a:ln w="25400">
            <a:solidFill>
              <a:srgbClr val="FF0000"/>
            </a:solidFill>
            <a:miter lim="800000"/>
          </a:ln>
        </p:spPr>
        <p:txBody>
          <a:bodyPr lIns="90000" tIns="46800" rIns="90000" bIns="46800" anchor="ctr">
            <a:spAutoFit/>
          </a:bodyPr>
          <a:lstStyle/>
          <a:p>
            <a:endParaRPr lang="zh-CN" altLang="en-US">
              <a:ea typeface="宋体" panose="02010600030101010101" pitchFamily="2" charset="-122"/>
            </a:endParaRPr>
          </a:p>
        </p:txBody>
      </p:sp>
      <p:sp>
        <p:nvSpPr>
          <p:cNvPr id="12" name="Rectangle 19"/>
          <p:cNvSpPr>
            <a:spLocks noChangeArrowheads="1"/>
          </p:cNvSpPr>
          <p:nvPr/>
        </p:nvSpPr>
        <p:spPr bwMode="auto">
          <a:xfrm>
            <a:off x="4228318" y="5115799"/>
            <a:ext cx="1246554" cy="371513"/>
          </a:xfrm>
          <a:prstGeom prst="rect">
            <a:avLst/>
          </a:prstGeom>
          <a:noFill/>
          <a:ln w="25400">
            <a:solidFill>
              <a:srgbClr val="FF0000"/>
            </a:solidFill>
            <a:miter lim="800000"/>
          </a:ln>
        </p:spPr>
        <p:txBody>
          <a:bodyPr lIns="90000" tIns="46800" rIns="90000" bIns="46800" anchor="ctr">
            <a:spAutoFit/>
          </a:bodyP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160839305"/>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20620" y="404664"/>
            <a:ext cx="11377430" cy="1938992"/>
          </a:xfrm>
          <a:prstGeom prst="rect">
            <a:avLst/>
          </a:prstGeom>
          <a:noFill/>
        </p:spPr>
        <p:txBody>
          <a:bodyPr wrap="square" rtlCol="0">
            <a:spAutoFit/>
          </a:bodyPr>
          <a:lstStyle/>
          <a:p>
            <a:pPr marL="0" lvl="1">
              <a:spcAft>
                <a:spcPts val="1200"/>
              </a:spcAft>
            </a:pPr>
            <a:r>
              <a:rPr lang="en-US" altLang="zh-CN" sz="4000" b="1" dirty="0">
                <a:solidFill>
                  <a:srgbClr val="C00000"/>
                </a:solidFill>
              </a:rPr>
              <a:t> </a:t>
            </a:r>
            <a:r>
              <a:rPr lang="en-US" altLang="zh-CN" sz="4000" b="1" dirty="0" smtClean="0">
                <a:solidFill>
                  <a:srgbClr val="C00000"/>
                </a:solidFill>
              </a:rPr>
              <a:t>  </a:t>
            </a:r>
            <a:r>
              <a:rPr lang="zh-CN" altLang="en-US" sz="4000" b="1" dirty="0" smtClean="0">
                <a:solidFill>
                  <a:srgbClr val="C00000"/>
                </a:solidFill>
              </a:rPr>
              <a:t>充分</a:t>
            </a:r>
            <a:r>
              <a:rPr lang="zh-CN" altLang="en-US" sz="4000" b="1" dirty="0">
                <a:solidFill>
                  <a:srgbClr val="C00000"/>
                </a:solidFill>
              </a:rPr>
              <a:t>选择同义词</a:t>
            </a:r>
          </a:p>
          <a:p>
            <a:pPr lvl="2" indent="-457200">
              <a:spcAft>
                <a:spcPts val="1200"/>
              </a:spcAft>
              <a:buFont typeface="Wingdings" panose="05000000000000000000" pitchFamily="2" charset="2"/>
              <a:buChar char="p"/>
            </a:pPr>
            <a:r>
              <a:rPr lang="zh-CN" altLang="en-US" sz="3200" dirty="0" smtClean="0"/>
              <a:t>查找同义词</a:t>
            </a:r>
            <a:endParaRPr lang="en-US" altLang="zh-CN" sz="3200" dirty="0" smtClean="0"/>
          </a:p>
          <a:p>
            <a:pPr lvl="3" indent="-457200">
              <a:spcAft>
                <a:spcPts val="1200"/>
              </a:spcAft>
              <a:buFont typeface="Wingdings" panose="05000000000000000000" pitchFamily="2" charset="2"/>
              <a:buChar char="ü"/>
            </a:pPr>
            <a:r>
              <a:rPr lang="zh-CN" altLang="en-US" sz="2400" dirty="0" smtClean="0"/>
              <a:t>在</a:t>
            </a:r>
            <a:r>
              <a:rPr lang="zh-CN" altLang="en-US" sz="2400" dirty="0"/>
              <a:t>数据库的检索结果中寻找同义词</a:t>
            </a:r>
          </a:p>
        </p:txBody>
      </p:sp>
      <p:sp>
        <p:nvSpPr>
          <p:cNvPr id="8" name="Rectangle 5"/>
          <p:cNvSpPr>
            <a:spLocks noChangeArrowheads="1"/>
          </p:cNvSpPr>
          <p:nvPr/>
        </p:nvSpPr>
        <p:spPr bwMode="auto">
          <a:xfrm>
            <a:off x="527313" y="2780929"/>
            <a:ext cx="10126931" cy="3878263"/>
          </a:xfrm>
          <a:prstGeom prst="rect">
            <a:avLst/>
          </a:prstGeom>
          <a:noFill/>
          <a:ln w="9525">
            <a:noFill/>
            <a:miter lim="800000"/>
          </a:ln>
        </p:spPr>
        <p:txBody>
          <a:bodyPr/>
          <a:lstStyle/>
          <a:p>
            <a:pPr marL="742950" lvl="1" indent="-285750">
              <a:spcBef>
                <a:spcPct val="20000"/>
              </a:spcBef>
              <a:buFont typeface="Wingdings" panose="05000000000000000000" pitchFamily="2" charset="2"/>
              <a:buChar char="n"/>
            </a:pPr>
            <a:r>
              <a:rPr lang="zh-CN" altLang="en-US" sz="2000" b="1" dirty="0" smtClean="0">
                <a:latin typeface="楷体_GB2312" pitchFamily="49" charset="-122"/>
                <a:ea typeface="楷体_GB2312" pitchFamily="49" charset="-122"/>
              </a:rPr>
              <a:t>在</a:t>
            </a:r>
            <a:r>
              <a:rPr lang="zh-CN" altLang="en-US" sz="2000" b="1" dirty="0">
                <a:latin typeface="楷体_GB2312" pitchFamily="49" charset="-122"/>
                <a:ea typeface="楷体_GB2312" pitchFamily="49" charset="-122"/>
              </a:rPr>
              <a:t>数据库中输入</a:t>
            </a:r>
            <a:r>
              <a:rPr lang="zh-CN" altLang="en-US" sz="2000" b="1" dirty="0">
                <a:ea typeface="楷体_GB2312" pitchFamily="49" charset="-122"/>
              </a:rPr>
              <a:t>“</a:t>
            </a:r>
            <a:r>
              <a:rPr lang="zh-CN" altLang="en-US" sz="2000" b="1" dirty="0">
                <a:latin typeface="楷体_GB2312" pitchFamily="49" charset="-122"/>
                <a:ea typeface="楷体_GB2312" pitchFamily="49" charset="-122"/>
              </a:rPr>
              <a:t>艾滋病</a:t>
            </a:r>
            <a:r>
              <a:rPr lang="zh-CN" altLang="en-US" sz="2000" b="1" dirty="0">
                <a:ea typeface="楷体_GB2312" pitchFamily="49" charset="-122"/>
              </a:rPr>
              <a:t>”</a:t>
            </a:r>
            <a:r>
              <a:rPr lang="zh-CN" altLang="en-US" sz="2000" b="1" dirty="0">
                <a:latin typeface="楷体_GB2312" pitchFamily="49" charset="-122"/>
                <a:ea typeface="楷体_GB2312" pitchFamily="49" charset="-122"/>
              </a:rPr>
              <a:t>，打开其中一篇摘要</a:t>
            </a:r>
          </a:p>
          <a:p>
            <a:pPr marL="742950" lvl="1" indent="-285750">
              <a:spcBef>
                <a:spcPct val="20000"/>
              </a:spcBef>
              <a:buFont typeface="Wingdings" panose="05000000000000000000" pitchFamily="2" charset="2"/>
              <a:buChar char="Ø"/>
            </a:pPr>
            <a:endParaRPr lang="zh-CN" altLang="en-US" sz="20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20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24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24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9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20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Ø"/>
            </a:pPr>
            <a:endParaRPr lang="zh-CN" altLang="en-US" sz="900" b="1" dirty="0">
              <a:latin typeface="楷体_GB2312" pitchFamily="49" charset="-122"/>
              <a:ea typeface="楷体_GB2312" pitchFamily="49" charset="-122"/>
            </a:endParaRPr>
          </a:p>
          <a:p>
            <a:pPr marL="742950" lvl="1" indent="-285750">
              <a:spcBef>
                <a:spcPct val="20000"/>
              </a:spcBef>
              <a:buFont typeface="Wingdings" panose="05000000000000000000" pitchFamily="2" charset="2"/>
              <a:buChar char="n"/>
            </a:pPr>
            <a:r>
              <a:rPr lang="zh-CN" altLang="en-US" sz="2000" b="1" dirty="0">
                <a:solidFill>
                  <a:srgbClr val="FF0000"/>
                </a:solidFill>
                <a:latin typeface="楷体_GB2312" pitchFamily="49" charset="-122"/>
                <a:ea typeface="楷体_GB2312" pitchFamily="49" charset="-122"/>
              </a:rPr>
              <a:t>得到</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艾滋病</a:t>
            </a:r>
            <a:r>
              <a:rPr lang="zh-CN" altLang="en-US"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的同义词</a:t>
            </a:r>
            <a:r>
              <a:rPr lang="zh-CN" altLang="en-US" sz="2000" b="1" dirty="0">
                <a:solidFill>
                  <a:srgbClr val="FF0000"/>
                </a:solidFill>
                <a:ea typeface="楷体_GB2312" pitchFamily="49" charset="-122"/>
              </a:rPr>
              <a:t>“</a:t>
            </a:r>
            <a:r>
              <a:rPr lang="en-US" altLang="zh-CN" sz="2000" b="1" dirty="0">
                <a:solidFill>
                  <a:srgbClr val="FF0000"/>
                </a:solidFill>
                <a:latin typeface="楷体_GB2312" pitchFamily="49" charset="-122"/>
                <a:ea typeface="楷体_GB2312" pitchFamily="49" charset="-122"/>
              </a:rPr>
              <a:t>AIDS</a:t>
            </a:r>
            <a:r>
              <a:rPr lang="en-US" altLang="zh-CN"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a:t>
            </a:r>
            <a:r>
              <a:rPr lang="zh-CN" altLang="en-US" sz="2000" b="1" dirty="0">
                <a:solidFill>
                  <a:srgbClr val="FF0000"/>
                </a:solidFill>
                <a:ea typeface="楷体_GB2312" pitchFamily="49" charset="-122"/>
              </a:rPr>
              <a:t>“</a:t>
            </a:r>
            <a:r>
              <a:rPr lang="en-US" altLang="zh-CN" sz="2000" b="1" dirty="0">
                <a:solidFill>
                  <a:srgbClr val="FF0000"/>
                </a:solidFill>
                <a:latin typeface="楷体_GB2312" pitchFamily="49" charset="-122"/>
                <a:ea typeface="楷体_GB2312" pitchFamily="49" charset="-122"/>
              </a:rPr>
              <a:t>STD</a:t>
            </a:r>
            <a:r>
              <a:rPr lang="en-US" altLang="zh-CN" sz="2000" b="1" dirty="0">
                <a:solidFill>
                  <a:srgbClr val="FF0000"/>
                </a:solidFill>
                <a:ea typeface="楷体_GB2312" pitchFamily="49" charset="-122"/>
              </a:rPr>
              <a:t>”</a:t>
            </a:r>
            <a:r>
              <a:rPr lang="zh-CN" altLang="en-US" sz="2000" b="1" dirty="0">
                <a:solidFill>
                  <a:srgbClr val="FF0000"/>
                </a:solidFill>
                <a:latin typeface="楷体_GB2312" pitchFamily="49" charset="-122"/>
                <a:ea typeface="楷体_GB2312" pitchFamily="49" charset="-122"/>
              </a:rPr>
              <a:t>。如果继续打开其他篇的摘要，还能找到更多的同义词。</a:t>
            </a:r>
          </a:p>
        </p:txBody>
      </p:sp>
      <p:pic>
        <p:nvPicPr>
          <p:cNvPr id="9" name="Picture 16"/>
          <p:cNvPicPr>
            <a:picLocks noChangeArrowheads="1"/>
          </p:cNvPicPr>
          <p:nvPr/>
        </p:nvPicPr>
        <p:blipFill>
          <a:blip r:embed="rId8" cstate="print"/>
          <a:srcRect/>
          <a:stretch>
            <a:fillRect/>
          </a:stretch>
        </p:blipFill>
        <p:spPr bwMode="auto">
          <a:xfrm>
            <a:off x="848673" y="3255492"/>
            <a:ext cx="10429576" cy="2117725"/>
          </a:xfrm>
          <a:prstGeom prst="rect">
            <a:avLst/>
          </a:prstGeom>
          <a:noFill/>
          <a:ln w="19050">
            <a:solidFill>
              <a:schemeClr val="tx1"/>
            </a:solidFill>
            <a:miter lim="800000"/>
            <a:headEnd/>
            <a:tailEnd/>
          </a:ln>
        </p:spPr>
      </p:pic>
      <p:sp>
        <p:nvSpPr>
          <p:cNvPr id="10" name="Oval 10"/>
          <p:cNvSpPr>
            <a:spLocks noChangeAspect="1" noChangeArrowheads="1"/>
          </p:cNvSpPr>
          <p:nvPr/>
        </p:nvSpPr>
        <p:spPr bwMode="auto">
          <a:xfrm>
            <a:off x="2848663" y="4555588"/>
            <a:ext cx="726263" cy="522418"/>
          </a:xfrm>
          <a:prstGeom prst="ellipse">
            <a:avLst/>
          </a:prstGeom>
          <a:noFill/>
          <a:ln w="25400">
            <a:solidFill>
              <a:srgbClr val="FF0000"/>
            </a:solidFill>
            <a:round/>
          </a:ln>
        </p:spPr>
        <p:txBody>
          <a:bodyPr wrap="square" lIns="90000" tIns="46800" rIns="90000" bIns="46800" anchor="ctr">
            <a:spAutoFit/>
          </a:bodyPr>
          <a:lstStyle/>
          <a:p>
            <a:endParaRPr lang="zh-CN" altLang="en-US">
              <a:ea typeface="宋体" panose="02010600030101010101" pitchFamily="2" charset="-122"/>
            </a:endParaRPr>
          </a:p>
        </p:txBody>
      </p:sp>
      <p:sp>
        <p:nvSpPr>
          <p:cNvPr id="11" name="Oval 11"/>
          <p:cNvSpPr>
            <a:spLocks noChangeAspect="1" noChangeArrowheads="1"/>
          </p:cNvSpPr>
          <p:nvPr/>
        </p:nvSpPr>
        <p:spPr bwMode="auto">
          <a:xfrm>
            <a:off x="4006974" y="4577813"/>
            <a:ext cx="620613" cy="522418"/>
          </a:xfrm>
          <a:prstGeom prst="ellipse">
            <a:avLst/>
          </a:prstGeom>
          <a:noFill/>
          <a:ln w="25400">
            <a:solidFill>
              <a:srgbClr val="FF0000"/>
            </a:solidFill>
            <a:round/>
          </a:ln>
        </p:spPr>
        <p:txBody>
          <a:bodyPr wrap="square" lIns="90000" tIns="46800" rIns="90000" bIns="46800" anchor="ctr">
            <a:spAutoFit/>
          </a:bodyPr>
          <a:lstStyle/>
          <a:p>
            <a:endParaRPr lang="zh-CN" altLang="en-US">
              <a:ea typeface="宋体" panose="02010600030101010101" pitchFamily="2" charset="-122"/>
            </a:endParaRPr>
          </a:p>
        </p:txBody>
      </p:sp>
      <p:sp>
        <p:nvSpPr>
          <p:cNvPr id="12" name="Line 12"/>
          <p:cNvSpPr>
            <a:spLocks noChangeShapeType="1"/>
          </p:cNvSpPr>
          <p:nvPr/>
        </p:nvSpPr>
        <p:spPr bwMode="auto">
          <a:xfrm>
            <a:off x="2926970" y="4336578"/>
            <a:ext cx="575658" cy="0"/>
          </a:xfrm>
          <a:prstGeom prst="line">
            <a:avLst/>
          </a:prstGeom>
          <a:noFill/>
          <a:ln w="25400">
            <a:solidFill>
              <a:srgbClr val="FF0000"/>
            </a:solidFill>
            <a:round/>
          </a:ln>
        </p:spPr>
        <p:txBody>
          <a:bodyPr lIns="90000" tIns="46800" rIns="90000" bIns="46800">
            <a:spAutoFit/>
          </a:bodyPr>
          <a:lstStyle/>
          <a:p>
            <a:endParaRPr lang="zh-CN" altLang="en-US"/>
          </a:p>
        </p:txBody>
      </p:sp>
      <p:sp>
        <p:nvSpPr>
          <p:cNvPr id="13" name="Line 13"/>
          <p:cNvSpPr>
            <a:spLocks noChangeShapeType="1"/>
          </p:cNvSpPr>
          <p:nvPr/>
        </p:nvSpPr>
        <p:spPr bwMode="auto">
          <a:xfrm>
            <a:off x="3790458" y="4336578"/>
            <a:ext cx="865603" cy="0"/>
          </a:xfrm>
          <a:prstGeom prst="line">
            <a:avLst/>
          </a:prstGeom>
          <a:noFill/>
          <a:ln w="25400">
            <a:solidFill>
              <a:srgbClr val="FF0000"/>
            </a:solidFill>
            <a:round/>
          </a:ln>
        </p:spPr>
        <p:txBody>
          <a:bodyPr lIns="90000" tIns="46800" rIns="90000" bIns="4680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2000"/>
                                  </p:stCondLst>
                                  <p:childTnLst>
                                    <p:set>
                                      <p:cBhvr>
                                        <p:cTn id="1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8" name="TextBox 7"/>
          <p:cNvSpPr txBox="1"/>
          <p:nvPr/>
        </p:nvSpPr>
        <p:spPr>
          <a:xfrm>
            <a:off x="285671" y="1556792"/>
            <a:ext cx="11377430" cy="3292248"/>
          </a:xfrm>
          <a:prstGeom prst="rect">
            <a:avLst/>
          </a:prstGeom>
          <a:noFill/>
        </p:spPr>
        <p:txBody>
          <a:bodyPr wrap="square" rtlCol="0">
            <a:spAutoFit/>
          </a:bodyPr>
          <a:lstStyle/>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将</a:t>
            </a:r>
            <a:r>
              <a:rPr lang="zh-CN" altLang="en-US" sz="3200" dirty="0">
                <a:latin typeface="楷体_GB2312" pitchFamily="49" charset="-122"/>
                <a:ea typeface="楷体_GB2312" pitchFamily="49" charset="-122"/>
              </a:rPr>
              <a:t>信息按一定的方式组织起来，并根据信息用户的需求找到相关信息的过程和技术。</a:t>
            </a:r>
          </a:p>
          <a:p>
            <a:pPr marL="800100" lvl="1" indent="-342900">
              <a:lnSpc>
                <a:spcPct val="120000"/>
              </a:lnSpc>
              <a:spcBef>
                <a:spcPts val="600"/>
              </a:spcBef>
              <a:spcAft>
                <a:spcPts val="600"/>
              </a:spcAft>
              <a:buFont typeface="Wingdings" panose="05000000000000000000" pitchFamily="2" charset="2"/>
              <a:buChar char="p"/>
            </a:pPr>
            <a:r>
              <a:rPr lang="zh-CN" altLang="en-US" sz="3200" dirty="0">
                <a:latin typeface="楷体_GB2312" pitchFamily="49" charset="-122"/>
                <a:ea typeface="楷体_GB2312" pitchFamily="49" charset="-122"/>
              </a:rPr>
              <a:t>即信息检索包括两个方面：</a:t>
            </a:r>
          </a:p>
          <a:p>
            <a:pPr marL="1371600" lvl="2" indent="-457200">
              <a:lnSpc>
                <a:spcPct val="120000"/>
              </a:lnSpc>
              <a:spcBef>
                <a:spcPts val="600"/>
              </a:spcBef>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信息标引和存储过程</a:t>
            </a:r>
          </a:p>
          <a:p>
            <a:pPr marL="1371600" lvl="2" indent="-457200">
              <a:lnSpc>
                <a:spcPct val="120000"/>
              </a:lnSpc>
              <a:spcBef>
                <a:spcPts val="600"/>
              </a:spcBef>
              <a:spcAft>
                <a:spcPts val="600"/>
              </a:spcAft>
              <a:buFont typeface="Wingdings" panose="05000000000000000000" pitchFamily="2" charset="2"/>
              <a:buChar char="ü"/>
            </a:pPr>
            <a:r>
              <a:rPr lang="zh-CN" altLang="en-US" sz="2800" dirty="0">
                <a:latin typeface="楷体_GB2312" pitchFamily="49" charset="-122"/>
                <a:ea typeface="楷体_GB2312" pitchFamily="49" charset="-122"/>
              </a:rPr>
              <a:t>信息的检索</a:t>
            </a:r>
            <a:r>
              <a:rPr lang="zh-CN" altLang="en-US" sz="2800" dirty="0" smtClean="0">
                <a:latin typeface="楷体_GB2312" pitchFamily="49" charset="-122"/>
                <a:ea typeface="楷体_GB2312" pitchFamily="49" charset="-122"/>
              </a:rPr>
              <a:t>过程</a:t>
            </a:r>
            <a:endParaRPr lang="zh-CN" altLang="en-US" sz="2800" dirty="0">
              <a:latin typeface="楷体_GB2312" pitchFamily="49" charset="-122"/>
              <a:ea typeface="楷体_GB2312" pitchFamily="49" charset="-122"/>
            </a:endParaRPr>
          </a:p>
        </p:txBody>
      </p:sp>
      <p:graphicFrame>
        <p:nvGraphicFramePr>
          <p:cNvPr id="7" name="图示 6"/>
          <p:cNvGraphicFramePr/>
          <p:nvPr>
            <p:extLst>
              <p:ext uri="{D42A27DB-BD31-4B8C-83A1-F6EECF244321}">
                <p14:modId xmlns:p14="http://schemas.microsoft.com/office/powerpoint/2010/main" val="293879671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70670" y="404663"/>
            <a:ext cx="3786614" cy="707886"/>
          </a:xfrm>
          <a:prstGeom prst="rect">
            <a:avLst/>
          </a:prstGeom>
        </p:spPr>
        <p:txBody>
          <a:bodyPr wrap="none">
            <a:spAutoFit/>
          </a:bodyPr>
          <a:lstStyle/>
          <a:p>
            <a:r>
              <a:rPr lang="zh-CN" altLang="en-US" sz="4000" b="1" dirty="0" smtClean="0">
                <a:solidFill>
                  <a:srgbClr val="C00000"/>
                </a:solidFill>
              </a:rPr>
              <a:t>信息检索</a:t>
            </a:r>
            <a:r>
              <a:rPr lang="zh-CN" altLang="en-US" sz="4000" b="1" dirty="0">
                <a:solidFill>
                  <a:srgbClr val="C00000"/>
                </a:solidFill>
              </a:rPr>
              <a:t>的概念</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446"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3806209319"/>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35316" y="1422953"/>
            <a:ext cx="11759708" cy="4431983"/>
          </a:xfrm>
          <a:prstGeom prst="rect">
            <a:avLst/>
          </a:prstGeom>
          <a:noFill/>
        </p:spPr>
        <p:txBody>
          <a:bodyPr wrap="square" rtlCol="0">
            <a:spAutoFit/>
          </a:bodyPr>
          <a:lstStyle/>
          <a:p>
            <a:pPr>
              <a:buFont typeface="Wingdings" panose="05000000000000000000" pitchFamily="2" charset="2"/>
              <a:buChar char="Ø"/>
            </a:pPr>
            <a:endParaRPr lang="en-US" altLang="zh-CN" sz="800" b="1" dirty="0">
              <a:solidFill>
                <a:srgbClr val="0070C0"/>
              </a:solidFill>
            </a:endParaRPr>
          </a:p>
          <a:p>
            <a:pPr marL="914400" lvl="1" indent="-457200">
              <a:lnSpc>
                <a:spcPct val="130000"/>
              </a:lnSpc>
              <a:buFont typeface="Wingdings" panose="05000000000000000000" pitchFamily="2" charset="2"/>
              <a:buChar char="p"/>
            </a:pPr>
            <a:r>
              <a:rPr lang="zh-CN" altLang="en-US" sz="2800" dirty="0"/>
              <a:t>检索词概念及其特点</a:t>
            </a:r>
          </a:p>
          <a:p>
            <a:pPr marL="914400" lvl="1" indent="-457200">
              <a:lnSpc>
                <a:spcPct val="130000"/>
              </a:lnSpc>
              <a:buFont typeface="Wingdings" panose="05000000000000000000" pitchFamily="2" charset="2"/>
              <a:buChar char="p"/>
            </a:pPr>
            <a:r>
              <a:rPr lang="zh-CN" altLang="en-US" sz="2800" dirty="0"/>
              <a:t>选词方法及技巧</a:t>
            </a:r>
          </a:p>
          <a:p>
            <a:pPr marL="1371600" lvl="2" indent="-457200">
              <a:lnSpc>
                <a:spcPct val="130000"/>
              </a:lnSpc>
              <a:buFont typeface="Wingdings" panose="05000000000000000000" pitchFamily="2" charset="2"/>
              <a:buChar char="ü"/>
            </a:pPr>
            <a:r>
              <a:rPr lang="zh-CN" altLang="en-US" sz="2400" dirty="0"/>
              <a:t>从课题字面和内涵中选词</a:t>
            </a:r>
          </a:p>
          <a:p>
            <a:pPr marL="1371600" lvl="2" indent="-457200">
              <a:lnSpc>
                <a:spcPct val="130000"/>
              </a:lnSpc>
              <a:buFont typeface="Wingdings" panose="05000000000000000000" pitchFamily="2" charset="2"/>
              <a:buChar char="ü"/>
            </a:pPr>
            <a:r>
              <a:rPr lang="zh-CN" altLang="en-US" sz="2400" dirty="0"/>
              <a:t>选择实词、不选虚词</a:t>
            </a:r>
          </a:p>
          <a:p>
            <a:pPr marL="1371600" lvl="2" indent="-457200">
              <a:lnSpc>
                <a:spcPct val="130000"/>
              </a:lnSpc>
              <a:buFont typeface="Wingdings" panose="05000000000000000000" pitchFamily="2" charset="2"/>
              <a:buChar char="ü"/>
            </a:pPr>
            <a:r>
              <a:rPr lang="zh-CN" altLang="en-US" sz="2400" dirty="0"/>
              <a:t>选择最小词汇、少选复合词汇</a:t>
            </a:r>
            <a:r>
              <a:rPr lang="en-US" altLang="zh-CN" sz="2000" dirty="0">
                <a:solidFill>
                  <a:srgbClr val="FF0000"/>
                </a:solidFill>
              </a:rPr>
              <a:t>(</a:t>
            </a:r>
            <a:r>
              <a:rPr lang="zh-CN" altLang="en-US" sz="2000" dirty="0">
                <a:solidFill>
                  <a:srgbClr val="FF0000"/>
                </a:solidFill>
              </a:rPr>
              <a:t>使用非复合词，提高查全率</a:t>
            </a:r>
            <a:r>
              <a:rPr lang="en-US" altLang="zh-CN" sz="2000" dirty="0">
                <a:solidFill>
                  <a:srgbClr val="FF0000"/>
                </a:solidFill>
              </a:rPr>
              <a:t>)</a:t>
            </a:r>
            <a:endParaRPr lang="en-US" altLang="zh-CN" sz="2400" dirty="0">
              <a:solidFill>
                <a:srgbClr val="FF0000"/>
              </a:solidFill>
            </a:endParaRPr>
          </a:p>
          <a:p>
            <a:pPr marL="1371600" lvl="2" indent="-457200">
              <a:lnSpc>
                <a:spcPct val="130000"/>
              </a:lnSpc>
              <a:buFont typeface="Wingdings" panose="05000000000000000000" pitchFamily="2" charset="2"/>
              <a:buChar char="ü"/>
            </a:pPr>
            <a:r>
              <a:rPr lang="zh-CN" altLang="en-US" sz="2400" dirty="0"/>
              <a:t>检索词不能叠加选择</a:t>
            </a:r>
            <a:r>
              <a:rPr lang="en-US" altLang="zh-CN" sz="2000" dirty="0">
                <a:solidFill>
                  <a:srgbClr val="FF0000"/>
                </a:solidFill>
              </a:rPr>
              <a:t>(</a:t>
            </a:r>
            <a:r>
              <a:rPr lang="zh-CN" altLang="en-US" sz="2000" dirty="0">
                <a:solidFill>
                  <a:srgbClr val="FF0000"/>
                </a:solidFill>
              </a:rPr>
              <a:t>重复出现，影响查全率</a:t>
            </a:r>
            <a:r>
              <a:rPr lang="en-US" altLang="zh-CN" sz="2000" dirty="0">
                <a:solidFill>
                  <a:srgbClr val="FF0000"/>
                </a:solidFill>
              </a:rPr>
              <a:t>)</a:t>
            </a:r>
          </a:p>
          <a:p>
            <a:pPr marL="1371600" lvl="2" indent="-457200">
              <a:lnSpc>
                <a:spcPct val="130000"/>
              </a:lnSpc>
              <a:buFont typeface="Wingdings" panose="05000000000000000000" pitchFamily="2" charset="2"/>
              <a:buChar char="ü"/>
            </a:pPr>
            <a:r>
              <a:rPr lang="zh-CN" altLang="en-US" sz="2400" dirty="0"/>
              <a:t>尽量挖掘限定词</a:t>
            </a:r>
            <a:r>
              <a:rPr lang="en-US" altLang="zh-CN" sz="2000" dirty="0">
                <a:solidFill>
                  <a:srgbClr val="FF0000"/>
                </a:solidFill>
              </a:rPr>
              <a:t>(</a:t>
            </a:r>
            <a:r>
              <a:rPr lang="zh-CN" altLang="en-US" sz="2000" dirty="0">
                <a:solidFill>
                  <a:srgbClr val="FF0000"/>
                </a:solidFill>
              </a:rPr>
              <a:t>限定词越多查得越准，越少查得越全</a:t>
            </a:r>
            <a:r>
              <a:rPr lang="en-US" altLang="zh-CN" sz="2000" dirty="0">
                <a:solidFill>
                  <a:srgbClr val="FF0000"/>
                </a:solidFill>
              </a:rPr>
              <a:t>)</a:t>
            </a:r>
            <a:endParaRPr lang="en-US" altLang="zh-CN" sz="2400" dirty="0">
              <a:solidFill>
                <a:srgbClr val="FF0000"/>
              </a:solidFill>
            </a:endParaRPr>
          </a:p>
          <a:p>
            <a:pPr marL="1371600" lvl="2" indent="-457200">
              <a:lnSpc>
                <a:spcPct val="130000"/>
              </a:lnSpc>
              <a:buFont typeface="Wingdings" panose="05000000000000000000" pitchFamily="2" charset="2"/>
              <a:buChar char="ü"/>
            </a:pPr>
            <a:r>
              <a:rPr lang="zh-CN" altLang="en-US" sz="2400" dirty="0"/>
              <a:t>充分选择同义词</a:t>
            </a:r>
            <a:r>
              <a:rPr lang="en-US" altLang="zh-CN" sz="2000" dirty="0">
                <a:solidFill>
                  <a:srgbClr val="FF0000"/>
                </a:solidFill>
              </a:rPr>
              <a:t>(</a:t>
            </a:r>
            <a:r>
              <a:rPr lang="zh-CN" altLang="en-US" sz="2000" dirty="0">
                <a:solidFill>
                  <a:srgbClr val="FF0000"/>
                </a:solidFill>
              </a:rPr>
              <a:t>使用同义词，提高查全率</a:t>
            </a:r>
            <a:r>
              <a:rPr lang="en-US" altLang="zh-CN" sz="2000" dirty="0" smtClean="0">
                <a:solidFill>
                  <a:srgbClr val="FF0000"/>
                </a:solidFill>
              </a:rPr>
              <a:t>)</a:t>
            </a:r>
            <a:endParaRPr lang="en-US" altLang="zh-CN" sz="2400" dirty="0" smtClean="0"/>
          </a:p>
          <a:p>
            <a:endParaRPr lang="en-US" altLang="zh-CN" sz="1400" b="1" dirty="0">
              <a:solidFill>
                <a:srgbClr val="0070C0"/>
              </a:solidFill>
            </a:endParaRPr>
          </a:p>
        </p:txBody>
      </p:sp>
      <p:sp>
        <p:nvSpPr>
          <p:cNvPr id="8" name="五角星 7"/>
          <p:cNvSpPr/>
          <p:nvPr/>
        </p:nvSpPr>
        <p:spPr>
          <a:xfrm>
            <a:off x="5135225" y="2204864"/>
            <a:ext cx="479991" cy="360040"/>
          </a:xfrm>
          <a:prstGeom prst="star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14686" y="404664"/>
            <a:ext cx="1210588" cy="707886"/>
          </a:xfrm>
          <a:prstGeom prst="rect">
            <a:avLst/>
          </a:prstGeom>
        </p:spPr>
        <p:txBody>
          <a:bodyPr wrap="none">
            <a:spAutoFit/>
          </a:bodyPr>
          <a:lstStyle/>
          <a:p>
            <a:r>
              <a:rPr lang="zh-CN" altLang="en-US" sz="4000" b="1" dirty="0">
                <a:solidFill>
                  <a:srgbClr val="C00000"/>
                </a:solidFill>
              </a:rPr>
              <a:t>小结</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429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1433556951"/>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0" y="260648"/>
            <a:ext cx="11190498" cy="2492990"/>
          </a:xfrm>
          <a:prstGeom prst="rect">
            <a:avLst/>
          </a:prstGeom>
          <a:noFill/>
        </p:spPr>
        <p:txBody>
          <a:bodyPr wrap="square" rtlCol="0">
            <a:spAutoFit/>
          </a:bodyPr>
          <a:lstStyle/>
          <a:p>
            <a:pPr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按照</a:t>
            </a:r>
            <a:r>
              <a:rPr lang="zh-CN" altLang="en-US" sz="4000" b="1" dirty="0">
                <a:solidFill>
                  <a:srgbClr val="C00000"/>
                </a:solidFill>
              </a:rPr>
              <a:t>检索手段的不同划分</a:t>
            </a:r>
          </a:p>
          <a:p>
            <a:pPr marL="1257300" lvl="2" indent="-342900">
              <a:lnSpc>
                <a:spcPct val="120000"/>
              </a:lnSpc>
              <a:spcBef>
                <a:spcPts val="600"/>
              </a:spcBef>
              <a:buFont typeface="Wingdings" panose="05000000000000000000" pitchFamily="2" charset="2"/>
              <a:buChar char="p"/>
            </a:pPr>
            <a:r>
              <a:rPr lang="zh-CN" altLang="en-US" sz="3200" dirty="0" smtClean="0">
                <a:latin typeface="楷体_GB2312" pitchFamily="49" charset="-122"/>
                <a:ea typeface="楷体_GB2312" pitchFamily="49" charset="-122"/>
              </a:rPr>
              <a:t>传统信息检索</a:t>
            </a:r>
            <a:endParaRPr lang="en-US" altLang="zh-CN" sz="3200" dirty="0" smtClean="0">
              <a:latin typeface="楷体_GB2312" pitchFamily="49" charset="-122"/>
              <a:ea typeface="楷体_GB2312" pitchFamily="49" charset="-122"/>
            </a:endParaRPr>
          </a:p>
          <a:p>
            <a:pPr marL="1828800" lvl="3" indent="-457200">
              <a:lnSpc>
                <a:spcPct val="120000"/>
              </a:lnSpc>
              <a:spcBef>
                <a:spcPts val="600"/>
              </a:spcBef>
              <a:spcAft>
                <a:spcPts val="600"/>
              </a:spcAft>
              <a:buFont typeface="Wingdings" panose="05000000000000000000" pitchFamily="2" charset="2"/>
              <a:buChar char="ü"/>
            </a:pPr>
            <a:r>
              <a:rPr lang="zh-CN" altLang="en-US" sz="2400" dirty="0">
                <a:latin typeface="楷体_GB2312" pitchFamily="49" charset="-122"/>
                <a:ea typeface="楷体_GB2312" pitchFamily="49" charset="-122"/>
              </a:rPr>
              <a:t>以手工翻检的方式，利用工具书（图书、期刊、目录卡片等）来检索信息</a:t>
            </a:r>
            <a:r>
              <a:rPr lang="zh-CN" altLang="en-US" sz="2400" dirty="0" smtClean="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p:txBody>
      </p:sp>
      <p:pic>
        <p:nvPicPr>
          <p:cNvPr id="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99301" y="3531586"/>
            <a:ext cx="3112769" cy="292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39227" y="3609552"/>
            <a:ext cx="5087903" cy="26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92099289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18189" y="260648"/>
            <a:ext cx="11190498" cy="2492990"/>
          </a:xfrm>
          <a:prstGeom prst="rect">
            <a:avLst/>
          </a:prstGeom>
          <a:noFill/>
        </p:spPr>
        <p:txBody>
          <a:bodyPr wrap="square" rtlCol="0">
            <a:spAutoFit/>
          </a:bodyPr>
          <a:lstStyle/>
          <a:p>
            <a:pPr lvl="1">
              <a:spcAft>
                <a:spcPts val="1200"/>
              </a:spcAft>
            </a:pPr>
            <a:r>
              <a:rPr lang="en-US" altLang="zh-CN" sz="4000" b="1" dirty="0">
                <a:solidFill>
                  <a:srgbClr val="C00000"/>
                </a:solidFill>
              </a:rPr>
              <a:t> </a:t>
            </a:r>
            <a:r>
              <a:rPr lang="zh-CN" altLang="en-US" sz="4000" b="1" dirty="0" smtClean="0">
                <a:solidFill>
                  <a:srgbClr val="C00000"/>
                </a:solidFill>
              </a:rPr>
              <a:t>按照</a:t>
            </a:r>
            <a:r>
              <a:rPr lang="zh-CN" altLang="en-US" sz="4000" b="1" dirty="0">
                <a:solidFill>
                  <a:srgbClr val="C00000"/>
                </a:solidFill>
              </a:rPr>
              <a:t>检索手段的不同划分</a:t>
            </a:r>
          </a:p>
          <a:p>
            <a:pPr marL="1257300" lvl="2" indent="-342900">
              <a:lnSpc>
                <a:spcPct val="120000"/>
              </a:lnSpc>
              <a:spcBef>
                <a:spcPts val="600"/>
              </a:spcBef>
              <a:buFont typeface="Wingdings" panose="05000000000000000000" pitchFamily="2" charset="2"/>
              <a:buChar char="p"/>
            </a:pPr>
            <a:r>
              <a:rPr lang="zh-CN" altLang="en-US" sz="3200" dirty="0" smtClean="0">
                <a:latin typeface="楷体_GB2312" pitchFamily="49" charset="-122"/>
                <a:ea typeface="楷体_GB2312" pitchFamily="49" charset="-122"/>
              </a:rPr>
              <a:t>现代信息检索</a:t>
            </a:r>
            <a:endParaRPr lang="en-US" altLang="zh-CN" sz="3200" dirty="0" smtClean="0">
              <a:latin typeface="楷体_GB2312" pitchFamily="49" charset="-122"/>
              <a:ea typeface="楷体_GB2312" pitchFamily="49" charset="-122"/>
            </a:endParaRPr>
          </a:p>
          <a:p>
            <a:pPr marL="1828800" lvl="3" indent="-457200">
              <a:lnSpc>
                <a:spcPct val="120000"/>
              </a:lnSpc>
              <a:spcBef>
                <a:spcPts val="600"/>
              </a:spcBef>
              <a:spcAft>
                <a:spcPts val="600"/>
              </a:spcAft>
              <a:buFont typeface="Wingdings" panose="05000000000000000000" pitchFamily="2" charset="2"/>
              <a:buChar char="ü"/>
            </a:pPr>
            <a:r>
              <a:rPr lang="zh-CN" altLang="en-US" sz="2400" dirty="0" smtClean="0">
                <a:latin typeface="楷体_GB2312" pitchFamily="49" charset="-122"/>
                <a:ea typeface="楷体_GB2312" pitchFamily="49" charset="-122"/>
              </a:rPr>
              <a:t>检索者</a:t>
            </a:r>
            <a:r>
              <a:rPr lang="zh-CN" altLang="en-US" sz="2400" b="1" dirty="0" smtClean="0">
                <a:latin typeface="楷体_GB2312" pitchFamily="49" charset="-122"/>
                <a:ea typeface="楷体_GB2312" pitchFamily="49" charset="-122"/>
              </a:rPr>
              <a:t>输入</a:t>
            </a:r>
            <a:r>
              <a:rPr lang="zh-CN" altLang="en-US" sz="2400" b="1" dirty="0">
                <a:latin typeface="楷体_GB2312" pitchFamily="49" charset="-122"/>
                <a:ea typeface="楷体_GB2312" pitchFamily="49" charset="-122"/>
              </a:rPr>
              <a:t>检索</a:t>
            </a:r>
            <a:r>
              <a:rPr lang="zh-CN" altLang="en-US" sz="2400" dirty="0" smtClean="0">
                <a:latin typeface="楷体_GB2312" pitchFamily="49" charset="-122"/>
                <a:ea typeface="楷体_GB2312" pitchFamily="49" charset="-122"/>
              </a:rPr>
              <a:t>提问，通过计算机类比</a:t>
            </a:r>
            <a:r>
              <a:rPr lang="zh-CN" altLang="en-US" sz="2400" dirty="0">
                <a:latin typeface="楷体_GB2312" pitchFamily="49" charset="-122"/>
                <a:ea typeface="楷体_GB2312" pitchFamily="49" charset="-122"/>
              </a:rPr>
              <a:t>、匹配运算，检索出所需要的文献，再由终端设备显示或</a:t>
            </a:r>
            <a:r>
              <a:rPr lang="zh-CN" altLang="en-US" sz="2400" dirty="0" smtClean="0">
                <a:latin typeface="楷体_GB2312" pitchFamily="49" charset="-122"/>
                <a:ea typeface="楷体_GB2312" pitchFamily="49" charset="-122"/>
              </a:rPr>
              <a:t>打印</a:t>
            </a:r>
            <a:r>
              <a:rPr lang="zh-CN" altLang="en-US" sz="2400" dirty="0">
                <a:latin typeface="楷体_GB2312" pitchFamily="49" charset="-122"/>
                <a:ea typeface="楷体_GB2312" pitchFamily="49" charset="-122"/>
              </a:rPr>
              <a:t>。</a:t>
            </a:r>
          </a:p>
        </p:txBody>
      </p:sp>
      <p:pic>
        <p:nvPicPr>
          <p:cNvPr id="8"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6645"/>
          <a:stretch>
            <a:fillRect/>
          </a:stretch>
        </p:blipFill>
        <p:spPr bwMode="auto">
          <a:xfrm>
            <a:off x="1967285" y="3844908"/>
            <a:ext cx="8292307" cy="239763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36"/>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6573515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4041" y="260648"/>
            <a:ext cx="11190498" cy="5324150"/>
          </a:xfrm>
          <a:prstGeom prst="rect">
            <a:avLst/>
          </a:prstGeom>
          <a:noFill/>
        </p:spPr>
        <p:txBody>
          <a:bodyPr wrap="square" rtlCol="0">
            <a:spAutoFit/>
          </a:bodyPr>
          <a:lstStyle/>
          <a:p>
            <a:pPr lvl="1">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0070C0"/>
                </a:solidFill>
              </a:rPr>
              <a:t>按照</a:t>
            </a:r>
            <a:r>
              <a:rPr lang="zh-CN" altLang="en-US" sz="4000" b="1" dirty="0">
                <a:solidFill>
                  <a:srgbClr val="0070C0"/>
                </a:solidFill>
              </a:rPr>
              <a:t>检索目的和对象的不同</a:t>
            </a:r>
            <a:r>
              <a:rPr lang="zh-CN" altLang="en-US" sz="4000" b="1" dirty="0" smtClean="0">
                <a:solidFill>
                  <a:srgbClr val="0070C0"/>
                </a:solidFill>
              </a:rPr>
              <a:t>划分</a:t>
            </a:r>
            <a:endParaRPr lang="en-US" altLang="zh-CN" sz="4000" b="1" dirty="0" smtClean="0">
              <a:solidFill>
                <a:srgbClr val="0070C0"/>
              </a:solidFill>
            </a:endParaRPr>
          </a:p>
          <a:p>
            <a:pPr marL="1485900" lvl="2" indent="-571500">
              <a:spcAft>
                <a:spcPts val="1200"/>
              </a:spcAft>
              <a:buFont typeface="Wingdings" panose="05000000000000000000" pitchFamily="2" charset="2"/>
              <a:buChar char="p"/>
            </a:pPr>
            <a:endParaRPr lang="en-US" altLang="zh-CN" sz="3200" dirty="0" smtClean="0">
              <a:latin typeface="楷体_GB2312" pitchFamily="49" charset="-122"/>
              <a:ea typeface="楷体_GB2312" pitchFamily="49" charset="-122"/>
            </a:endParaRPr>
          </a:p>
          <a:p>
            <a:pPr marL="1485900" lvl="2" indent="-571500">
              <a:spcAft>
                <a:spcPts val="1200"/>
              </a:spcAft>
              <a:buFont typeface="Wingdings" panose="05000000000000000000" pitchFamily="2" charset="2"/>
              <a:buChar char="p"/>
            </a:pPr>
            <a:r>
              <a:rPr lang="zh-CN" altLang="en-US" sz="3200" dirty="0" smtClean="0">
                <a:latin typeface="楷体_GB2312" pitchFamily="49" charset="-122"/>
                <a:ea typeface="楷体_GB2312" pitchFamily="49" charset="-122"/>
              </a:rPr>
              <a:t>书目</a:t>
            </a:r>
            <a:r>
              <a:rPr lang="zh-CN" altLang="en-US" sz="3200" dirty="0">
                <a:latin typeface="楷体_GB2312" pitchFamily="49" charset="-122"/>
                <a:ea typeface="楷体_GB2312" pitchFamily="49" charset="-122"/>
              </a:rPr>
              <a:t>信息检索</a:t>
            </a:r>
            <a:endParaRPr lang="en-US" altLang="zh-CN" sz="3200" dirty="0">
              <a:latin typeface="楷体_GB2312" pitchFamily="49" charset="-122"/>
              <a:ea typeface="楷体_GB2312" pitchFamily="49" charset="-122"/>
            </a:endParaRPr>
          </a:p>
          <a:p>
            <a:pPr marL="1485900" lvl="2" indent="-571500">
              <a:spcAft>
                <a:spcPts val="1200"/>
              </a:spcAft>
              <a:buFont typeface="Wingdings" panose="05000000000000000000" pitchFamily="2" charset="2"/>
              <a:buChar char="p"/>
            </a:pPr>
            <a:r>
              <a:rPr lang="zh-CN" altLang="en-US" sz="3200" dirty="0">
                <a:latin typeface="楷体_GB2312" pitchFamily="49" charset="-122"/>
                <a:ea typeface="楷体_GB2312" pitchFamily="49" charset="-122"/>
              </a:rPr>
              <a:t>全文信息检索</a:t>
            </a:r>
            <a:endParaRPr lang="en-US" altLang="zh-CN" sz="3200" dirty="0">
              <a:latin typeface="楷体_GB2312" pitchFamily="49" charset="-122"/>
              <a:ea typeface="楷体_GB2312" pitchFamily="49" charset="-122"/>
            </a:endParaRPr>
          </a:p>
          <a:p>
            <a:pPr marL="1485900" lvl="2" indent="-571500">
              <a:spcAft>
                <a:spcPts val="1200"/>
              </a:spcAft>
              <a:buFont typeface="Wingdings" panose="05000000000000000000" pitchFamily="2" charset="2"/>
              <a:buChar char="p"/>
            </a:pPr>
            <a:r>
              <a:rPr lang="zh-CN" altLang="en-US" sz="3200" dirty="0">
                <a:latin typeface="楷体_GB2312" pitchFamily="49" charset="-122"/>
                <a:ea typeface="楷体_GB2312" pitchFamily="49" charset="-122"/>
              </a:rPr>
              <a:t>数据事实信息检索</a:t>
            </a:r>
            <a:endParaRPr lang="en-US" altLang="zh-CN" sz="3200" dirty="0">
              <a:latin typeface="楷体_GB2312" pitchFamily="49" charset="-122"/>
              <a:ea typeface="楷体_GB2312" pitchFamily="49" charset="-122"/>
            </a:endParaRPr>
          </a:p>
          <a:p>
            <a:pPr marL="1485900" lvl="2" indent="-571500">
              <a:spcAft>
                <a:spcPts val="1200"/>
              </a:spcAft>
              <a:buFont typeface="Wingdings" panose="05000000000000000000" pitchFamily="2" charset="2"/>
              <a:buChar char="p"/>
            </a:pPr>
            <a:r>
              <a:rPr lang="zh-CN" altLang="en-US" sz="3200" dirty="0">
                <a:latin typeface="楷体_GB2312" pitchFamily="49" charset="-122"/>
                <a:ea typeface="楷体_GB2312" pitchFamily="49" charset="-122"/>
              </a:rPr>
              <a:t>多媒体信息检索</a:t>
            </a:r>
            <a:endParaRPr lang="en-US" altLang="zh-CN" sz="3200" dirty="0">
              <a:latin typeface="楷体_GB2312" pitchFamily="49" charset="-122"/>
              <a:ea typeface="楷体_GB2312" pitchFamily="49" charset="-122"/>
            </a:endParaRPr>
          </a:p>
          <a:p>
            <a:pPr lvl="2">
              <a:spcAft>
                <a:spcPts val="1200"/>
              </a:spcAft>
              <a:buFont typeface="Wingdings" panose="05000000000000000000" pitchFamily="2" charset="2"/>
              <a:buChar char="Ø"/>
            </a:pPr>
            <a:endParaRPr lang="en-US" altLang="zh-CN" sz="4000" b="1" dirty="0">
              <a:latin typeface="楷体_GB2312" pitchFamily="49" charset="-122"/>
              <a:ea typeface="楷体_GB2312" pitchFamily="49" charset="-122"/>
            </a:endParaRPr>
          </a:p>
          <a:p>
            <a:pPr lvl="2">
              <a:lnSpc>
                <a:spcPct val="120000"/>
              </a:lnSpc>
              <a:spcBef>
                <a:spcPts val="600"/>
              </a:spcBef>
            </a:pPr>
            <a:endParaRPr lang="zh-CN" altLang="en-US" sz="2400"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p:nvPr/>
        </p:nvGrpSpPr>
        <p:grpSpPr>
          <a:xfrm>
            <a:off x="8666640" y="5854936"/>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8" name="TextBox 7"/>
          <p:cNvSpPr txBox="1"/>
          <p:nvPr/>
        </p:nvSpPr>
        <p:spPr>
          <a:xfrm>
            <a:off x="812983" y="404664"/>
            <a:ext cx="11377430" cy="3764107"/>
          </a:xfrm>
          <a:prstGeom prst="rect">
            <a:avLst/>
          </a:prstGeom>
          <a:noFill/>
        </p:spPr>
        <p:txBody>
          <a:bodyPr wrap="square" rtlCol="0">
            <a:spAutoFit/>
          </a:bodyPr>
          <a:lstStyle/>
          <a:p>
            <a:pPr>
              <a:spcAft>
                <a:spcPts val="1200"/>
              </a:spcAft>
            </a:pPr>
            <a:r>
              <a:rPr lang="en-US" altLang="zh-CN" sz="4000" b="1" dirty="0">
                <a:solidFill>
                  <a:srgbClr val="0070C0"/>
                </a:solidFill>
              </a:rPr>
              <a:t> </a:t>
            </a:r>
            <a:r>
              <a:rPr lang="en-US" altLang="zh-CN" sz="4000" b="1" dirty="0" smtClean="0">
                <a:solidFill>
                  <a:srgbClr val="0070C0"/>
                </a:solidFill>
              </a:rPr>
              <a:t>  </a:t>
            </a:r>
            <a:r>
              <a:rPr lang="zh-CN" altLang="en-US" sz="4000" b="1" dirty="0" smtClean="0">
                <a:solidFill>
                  <a:srgbClr val="C00000"/>
                </a:solidFill>
              </a:rPr>
              <a:t>信息检索的作用</a:t>
            </a:r>
            <a:endParaRPr lang="en-US" altLang="zh-CN" sz="4000" b="1" dirty="0" smtClean="0">
              <a:solidFill>
                <a:srgbClr val="C00000"/>
              </a:solidFill>
            </a:endParaRPr>
          </a:p>
          <a:p>
            <a:pPr marL="800100" lvl="1" indent="-342900">
              <a:lnSpc>
                <a:spcPct val="120000"/>
              </a:lnSpc>
              <a:spcBef>
                <a:spcPts val="600"/>
              </a:spcBef>
              <a:spcAft>
                <a:spcPts val="600"/>
              </a:spcAft>
              <a:buFont typeface="Wingdings" panose="05000000000000000000" pitchFamily="2" charset="2"/>
              <a:buChar char="p"/>
            </a:pPr>
            <a:endParaRPr lang="en-US" altLang="zh-CN" sz="32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有利于减少课题的重复研究、提高科研成功率</a:t>
            </a:r>
            <a:endParaRPr lang="en-US" altLang="zh-CN" sz="32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有助于节约时间、提高科研效率</a:t>
            </a:r>
            <a:endParaRPr lang="en-US" altLang="zh-CN" sz="3200" dirty="0" smtClean="0">
              <a:latin typeface="楷体_GB2312" pitchFamily="49" charset="-122"/>
              <a:ea typeface="楷体_GB2312" pitchFamily="49" charset="-122"/>
            </a:endParaRPr>
          </a:p>
          <a:p>
            <a:pPr marL="800100" lvl="1" indent="-342900">
              <a:lnSpc>
                <a:spcPct val="120000"/>
              </a:lnSpc>
              <a:spcBef>
                <a:spcPts val="600"/>
              </a:spcBef>
              <a:spcAft>
                <a:spcPts val="600"/>
              </a:spcAft>
              <a:buFont typeface="Wingdings" panose="05000000000000000000" pitchFamily="2" charset="2"/>
              <a:buChar char="p"/>
            </a:pPr>
            <a:r>
              <a:rPr lang="zh-CN" altLang="en-US" sz="3200" dirty="0" smtClean="0">
                <a:latin typeface="楷体_GB2312" pitchFamily="49" charset="-122"/>
                <a:ea typeface="楷体_GB2312" pitchFamily="49" charset="-122"/>
              </a:rPr>
              <a:t>科学决策的必要前提</a:t>
            </a:r>
            <a:endParaRPr lang="zh-CN" altLang="en-US" sz="3200" dirty="0">
              <a:latin typeface="楷体_GB2312" pitchFamily="49" charset="-122"/>
              <a:ea typeface="楷体_GB2312" pitchFamily="49" charset="-122"/>
            </a:endParaRPr>
          </a:p>
        </p:txBody>
      </p:sp>
      <p:graphicFrame>
        <p:nvGraphicFramePr>
          <p:cNvPr id="7" name="图示 6"/>
          <p:cNvGraphicFramePr/>
          <p:nvPr>
            <p:extLst>
              <p:ext uri="{D42A27DB-BD31-4B8C-83A1-F6EECF244321}">
                <p14:modId xmlns:p14="http://schemas.microsoft.com/office/powerpoint/2010/main" val="1354502823"/>
              </p:ext>
            </p:extLst>
          </p:nvPr>
        </p:nvGraphicFramePr>
        <p:xfrm>
          <a:off x="190476" y="142852"/>
          <a:ext cx="734470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2028</Words>
  <Application>Microsoft Office PowerPoint</Application>
  <PresentationFormat>自定义</PresentationFormat>
  <Paragraphs>298</Paragraphs>
  <Slides>51</Slides>
  <Notes>10</Notes>
  <HiddenSlides>0</HiddenSlides>
  <MMClips>0</MMClips>
  <ScaleCrop>false</ScaleCrop>
  <HeadingPairs>
    <vt:vector size="4" baseType="variant">
      <vt:variant>
        <vt:lpstr>主题</vt:lpstr>
      </vt:variant>
      <vt:variant>
        <vt:i4>3</vt:i4>
      </vt:variant>
      <vt:variant>
        <vt:lpstr>幻灯片标题</vt:lpstr>
      </vt:variant>
      <vt:variant>
        <vt:i4>51</vt:i4>
      </vt:variant>
    </vt:vector>
  </HeadingPairs>
  <TitlesOfParts>
    <vt:vector size="54" baseType="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user</cp:lastModifiedBy>
  <cp:revision>94</cp:revision>
  <dcterms:created xsi:type="dcterms:W3CDTF">2015-03-23T08:03:00Z</dcterms:created>
  <dcterms:modified xsi:type="dcterms:W3CDTF">2019-03-07T02:59:56Z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